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82"/>
  </p:notesMasterIdLst>
  <p:sldIdLst>
    <p:sldId id="574" r:id="rId3"/>
    <p:sldId id="256" r:id="rId4"/>
    <p:sldId id="257" r:id="rId5"/>
    <p:sldId id="258" r:id="rId6"/>
    <p:sldId id="259" r:id="rId7"/>
    <p:sldId id="409" r:id="rId8"/>
    <p:sldId id="260" r:id="rId9"/>
    <p:sldId id="261" r:id="rId10"/>
    <p:sldId id="262" r:id="rId11"/>
    <p:sldId id="397" r:id="rId12"/>
    <p:sldId id="264" r:id="rId13"/>
    <p:sldId id="265" r:id="rId14"/>
    <p:sldId id="398" r:id="rId15"/>
    <p:sldId id="401" r:id="rId16"/>
    <p:sldId id="402" r:id="rId17"/>
    <p:sldId id="399" r:id="rId18"/>
    <p:sldId id="420" r:id="rId19"/>
    <p:sldId id="403" r:id="rId20"/>
    <p:sldId id="272" r:id="rId21"/>
    <p:sldId id="405" r:id="rId22"/>
    <p:sldId id="406" r:id="rId23"/>
    <p:sldId id="407" r:id="rId24"/>
    <p:sldId id="434" r:id="rId25"/>
    <p:sldId id="338" r:id="rId26"/>
    <p:sldId id="408" r:id="rId27"/>
    <p:sldId id="410" r:id="rId28"/>
    <p:sldId id="411" r:id="rId29"/>
    <p:sldId id="412" r:id="rId30"/>
    <p:sldId id="413" r:id="rId31"/>
    <p:sldId id="436" r:id="rId32"/>
    <p:sldId id="414" r:id="rId33"/>
    <p:sldId id="437" r:id="rId34"/>
    <p:sldId id="404" r:id="rId35"/>
    <p:sldId id="337" r:id="rId36"/>
    <p:sldId id="386" r:id="rId37"/>
    <p:sldId id="449" r:id="rId38"/>
    <p:sldId id="430" r:id="rId39"/>
    <p:sldId id="442" r:id="rId40"/>
    <p:sldId id="416" r:id="rId41"/>
    <p:sldId id="415" r:id="rId42"/>
    <p:sldId id="443" r:id="rId43"/>
    <p:sldId id="387" r:id="rId44"/>
    <p:sldId id="444" r:id="rId45"/>
    <p:sldId id="447" r:id="rId46"/>
    <p:sldId id="391" r:id="rId47"/>
    <p:sldId id="421" r:id="rId48"/>
    <p:sldId id="417" r:id="rId49"/>
    <p:sldId id="344" r:id="rId50"/>
    <p:sldId id="426" r:id="rId51"/>
    <p:sldId id="429" r:id="rId52"/>
    <p:sldId id="428" r:id="rId53"/>
    <p:sldId id="435" r:id="rId54"/>
    <p:sldId id="390" r:id="rId55"/>
    <p:sldId id="418" r:id="rId56"/>
    <p:sldId id="394" r:id="rId57"/>
    <p:sldId id="448" r:id="rId58"/>
    <p:sldId id="388" r:id="rId59"/>
    <p:sldId id="422" r:id="rId60"/>
    <p:sldId id="423" r:id="rId61"/>
    <p:sldId id="431" r:id="rId62"/>
    <p:sldId id="427" r:id="rId63"/>
    <p:sldId id="433" r:id="rId64"/>
    <p:sldId id="419" r:id="rId65"/>
    <p:sldId id="425" r:id="rId66"/>
    <p:sldId id="445" r:id="rId67"/>
    <p:sldId id="363" r:id="rId68"/>
    <p:sldId id="377" r:id="rId69"/>
    <p:sldId id="438" r:id="rId70"/>
    <p:sldId id="439" r:id="rId71"/>
    <p:sldId id="440" r:id="rId72"/>
    <p:sldId id="441" r:id="rId73"/>
    <p:sldId id="379" r:id="rId74"/>
    <p:sldId id="446" r:id="rId75"/>
    <p:sldId id="382" r:id="rId76"/>
    <p:sldId id="383" r:id="rId77"/>
    <p:sldId id="384" r:id="rId78"/>
    <p:sldId id="396" r:id="rId79"/>
    <p:sldId id="432" r:id="rId80"/>
    <p:sldId id="583" r:id="rId81"/>
  </p:sldIdLst>
  <p:sldSz cx="9144000" cy="6858000" type="screen4x3"/>
  <p:notesSz cx="6858000" cy="9144000"/>
  <p:defaultTextStyle>
    <a:lvl1pPr defTabSz="457200">
      <a:defRPr>
        <a:latin typeface="Arial"/>
        <a:ea typeface="Arial"/>
        <a:cs typeface="Arial"/>
        <a:sym typeface="Arial"/>
      </a:defRPr>
    </a:lvl1pPr>
    <a:lvl2pPr indent="457200" defTabSz="457200">
      <a:defRPr>
        <a:latin typeface="Arial"/>
        <a:ea typeface="Arial"/>
        <a:cs typeface="Arial"/>
        <a:sym typeface="Arial"/>
      </a:defRPr>
    </a:lvl2pPr>
    <a:lvl3pPr indent="914400" defTabSz="457200">
      <a:defRPr>
        <a:latin typeface="Arial"/>
        <a:ea typeface="Arial"/>
        <a:cs typeface="Arial"/>
        <a:sym typeface="Arial"/>
      </a:defRPr>
    </a:lvl3pPr>
    <a:lvl4pPr indent="1371600" defTabSz="457200">
      <a:defRPr>
        <a:latin typeface="Arial"/>
        <a:ea typeface="Arial"/>
        <a:cs typeface="Arial"/>
        <a:sym typeface="Arial"/>
      </a:defRPr>
    </a:lvl4pPr>
    <a:lvl5pPr indent="1828800" defTabSz="457200">
      <a:defRPr>
        <a:latin typeface="Arial"/>
        <a:ea typeface="Arial"/>
        <a:cs typeface="Arial"/>
        <a:sym typeface="Arial"/>
      </a:defRPr>
    </a:lvl5pPr>
    <a:lvl6pPr indent="2286000" defTabSz="457200">
      <a:defRPr>
        <a:latin typeface="Arial"/>
        <a:ea typeface="Arial"/>
        <a:cs typeface="Arial"/>
        <a:sym typeface="Arial"/>
      </a:defRPr>
    </a:lvl6pPr>
    <a:lvl7pPr indent="2743200" defTabSz="457200">
      <a:defRPr>
        <a:latin typeface="Arial"/>
        <a:ea typeface="Arial"/>
        <a:cs typeface="Arial"/>
        <a:sym typeface="Arial"/>
      </a:defRPr>
    </a:lvl7pPr>
    <a:lvl8pPr indent="3200400" defTabSz="457200">
      <a:defRPr>
        <a:latin typeface="Arial"/>
        <a:ea typeface="Arial"/>
        <a:cs typeface="Arial"/>
        <a:sym typeface="Arial"/>
      </a:defRPr>
    </a:lvl8pPr>
    <a:lvl9pPr indent="3657600" defTabSz="457200">
      <a:defRPr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e Marinc" initials="CM" lastIdx="1" clrIdx="0"/>
  <p:cmAuthor id="1" name="Lisa Hoffmann" initials="LH" lastIdx="25" clrIdx="1">
    <p:extLst>
      <p:ext uri="{19B8F6BF-5375-455C-9EA6-DF929625EA0E}">
        <p15:presenceInfo xmlns:p15="http://schemas.microsoft.com/office/powerpoint/2012/main" userId="S-1-5-21-4073770423-657731889-2946204813-1592" providerId="AD"/>
      </p:ext>
    </p:extLst>
  </p:cmAuthor>
  <p:cmAuthor id="2" name="LH" initials="LH" lastIdx="1" clrIdx="2">
    <p:extLst>
      <p:ext uri="{19B8F6BF-5375-455C-9EA6-DF929625EA0E}">
        <p15:presenceInfo xmlns:p15="http://schemas.microsoft.com/office/powerpoint/2012/main" userId="L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FEFEFE"/>
    <a:srgbClr val="E4E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4" autoAdjust="0"/>
    <p:restoredTop sz="94636"/>
  </p:normalViewPr>
  <p:slideViewPr>
    <p:cSldViewPr snapToGrid="0" snapToObjects="1">
      <p:cViewPr varScale="1">
        <p:scale>
          <a:sx n="123" d="100"/>
          <a:sy n="123" d="100"/>
        </p:scale>
        <p:origin x="9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-fs1\home$\martina.menger\Pr&#228;sentationen\compositi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-fs1\home$\martina.menger\Britta\histological%20evalu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-fs1\home$\martina.menger\Pr&#228;sentationen\Kloss%20V-shrinkag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E65-4FA3-BD15-19F5B4DD9664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E65-4FA3-BD15-19F5B4DD9664}"/>
              </c:ext>
            </c:extLst>
          </c:dPt>
          <c:dLbls>
            <c:dLbl>
              <c:idx val="0"/>
              <c:layout>
                <c:manualLayout>
                  <c:x val="-0.14044094488188977"/>
                  <c:y val="6.8188976377952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65-4FA3-BD15-19F5B4DD9664}"/>
                </c:ext>
              </c:extLst>
            </c:dLbl>
            <c:dLbl>
              <c:idx val="1"/>
              <c:layout>
                <c:manualLayout>
                  <c:x val="0.21110586176727908"/>
                  <c:y val="-0.19330745115193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65-4FA3-BD15-19F5B4DD9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 Unicode MS" panose="020B0604020202020204" pitchFamily="34" charset="-128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(Tabelle1!$F$6,Tabelle1!$F$5)</c:f>
              <c:strCache>
                <c:ptCount val="2"/>
                <c:pt idx="0">
                  <c:v>organic</c:v>
                </c:pt>
                <c:pt idx="1">
                  <c:v>inorganic/mineral</c:v>
                </c:pt>
              </c:strCache>
            </c:strRef>
          </c:cat>
          <c:val>
            <c:numRef>
              <c:f>Tabelle1!$F$3:$G$3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65-4FA3-BD15-19F5B4DD9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52410173826939"/>
          <c:y val="0.80364171535241702"/>
          <c:w val="0.73567226899299587"/>
          <c:h val="9.5313137941090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 Unicode MS" panose="020B0604020202020204" pitchFamily="34" charset="-128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Tabelle1!$E$2</c:f>
              <c:strCache>
                <c:ptCount val="1"/>
                <c:pt idx="0">
                  <c:v>new bone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Tabelle1!$D$3:$D$5</c:f>
              <c:strCache>
                <c:ptCount val="3"/>
                <c:pt idx="0">
                  <c:v>2 months</c:v>
                </c:pt>
                <c:pt idx="1">
                  <c:v>4 months</c:v>
                </c:pt>
                <c:pt idx="2">
                  <c:v>6 months</c:v>
                </c:pt>
              </c:strCache>
            </c:strRef>
          </c:cat>
          <c:val>
            <c:numRef>
              <c:f>Tabelle1!$E$3:$E$5</c:f>
              <c:numCache>
                <c:formatCode>0.00%</c:formatCode>
                <c:ptCount val="3"/>
                <c:pt idx="0">
                  <c:v>0.28299999999999997</c:v>
                </c:pt>
                <c:pt idx="1">
                  <c:v>0.40870000000000001</c:v>
                </c:pt>
                <c:pt idx="2">
                  <c:v>0.6411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13-4E47-AFD9-602FE5A1C6D4}"/>
            </c:ext>
          </c:extLst>
        </c:ser>
        <c:ser>
          <c:idx val="1"/>
          <c:order val="1"/>
          <c:tx>
            <c:strRef>
              <c:f>Tabelle1!$F$2</c:f>
              <c:strCache>
                <c:ptCount val="1"/>
                <c:pt idx="0">
                  <c:v>maxgraft®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Tabelle1!$D$3:$D$5</c:f>
              <c:strCache>
                <c:ptCount val="3"/>
                <c:pt idx="0">
                  <c:v>2 months</c:v>
                </c:pt>
                <c:pt idx="1">
                  <c:v>4 months</c:v>
                </c:pt>
                <c:pt idx="2">
                  <c:v>6 months</c:v>
                </c:pt>
              </c:strCache>
            </c:strRef>
          </c:cat>
          <c:val>
            <c:numRef>
              <c:f>Tabelle1!$F$3:$F$5</c:f>
              <c:numCache>
                <c:formatCode>0.00%</c:formatCode>
                <c:ptCount val="3"/>
                <c:pt idx="0">
                  <c:v>0.44569999999999999</c:v>
                </c:pt>
                <c:pt idx="1">
                  <c:v>0.36159999999999998</c:v>
                </c:pt>
                <c:pt idx="2">
                  <c:v>0.14860000000000001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13-4E47-AFD9-602FE5A1C6D4}"/>
            </c:ext>
          </c:extLst>
        </c:ser>
        <c:ser>
          <c:idx val="2"/>
          <c:order val="2"/>
          <c:tx>
            <c:strRef>
              <c:f>Tabelle1!$G$2</c:f>
              <c:strCache>
                <c:ptCount val="1"/>
                <c:pt idx="0">
                  <c:v>CT/other tissue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Tabelle1!$G$3:$G$5</c:f>
              <c:numCache>
                <c:formatCode>0.00%</c:formatCode>
                <c:ptCount val="3"/>
                <c:pt idx="0">
                  <c:v>0.27130000000000004</c:v>
                </c:pt>
                <c:pt idx="1">
                  <c:v>0.22970000000000007</c:v>
                </c:pt>
                <c:pt idx="2">
                  <c:v>0.21029999999999993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13-4E47-AFD9-602FE5A1C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0510512"/>
        <c:axId val="310506200"/>
      </c:barChart>
      <c:catAx>
        <c:axId val="310510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0506200"/>
        <c:crosses val="autoZero"/>
        <c:auto val="1"/>
        <c:lblAlgn val="ctr"/>
        <c:lblOffset val="100"/>
        <c:noMultiLvlLbl val="0"/>
      </c:catAx>
      <c:valAx>
        <c:axId val="310506200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31051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87687824030231"/>
          <c:y val="0.71257123245091436"/>
          <c:w val="0.55624624351939533"/>
          <c:h val="0.13117067295239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Tabelle1!$E$1</c:f>
              <c:strCache>
                <c:ptCount val="1"/>
                <c:pt idx="0">
                  <c:v>autogenous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Tabelle1!$G$3:$G$6</c:f>
                <c:numCache>
                  <c:formatCode>General</c:formatCode>
                  <c:ptCount val="4"/>
                  <c:pt idx="0">
                    <c:v>200</c:v>
                  </c:pt>
                  <c:pt idx="1">
                    <c:v>432</c:v>
                  </c:pt>
                  <c:pt idx="2">
                    <c:v>354</c:v>
                  </c:pt>
                  <c:pt idx="3">
                    <c:v>327</c:v>
                  </c:pt>
                </c:numCache>
              </c:numRef>
            </c:plus>
            <c:minus>
              <c:numRef>
                <c:f>Tabelle1!$G$3:$G$6</c:f>
                <c:numCache>
                  <c:formatCode>General</c:formatCode>
                  <c:ptCount val="4"/>
                  <c:pt idx="0">
                    <c:v>200</c:v>
                  </c:pt>
                  <c:pt idx="1">
                    <c:v>432</c:v>
                  </c:pt>
                  <c:pt idx="2">
                    <c:v>354</c:v>
                  </c:pt>
                  <c:pt idx="3">
                    <c:v>327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B0F0"/>
                </a:solidFill>
                <a:round/>
              </a:ln>
              <a:effectLst/>
            </c:spPr>
          </c:errBars>
          <c:cat>
            <c:strRef>
              <c:f>Tabelle1!$D$3:$D$6</c:f>
              <c:strCache>
                <c:ptCount val="4"/>
                <c:pt idx="0">
                  <c:v>before augmentation</c:v>
                </c:pt>
                <c:pt idx="1">
                  <c:v>after augmentation</c:v>
                </c:pt>
                <c:pt idx="2">
                  <c:v>after 6 months</c:v>
                </c:pt>
                <c:pt idx="3">
                  <c:v>after 12 months</c:v>
                </c:pt>
              </c:strCache>
            </c:strRef>
          </c:cat>
          <c:val>
            <c:numRef>
              <c:f>Tabelle1!$E$3:$E$6</c:f>
              <c:numCache>
                <c:formatCode>General</c:formatCode>
                <c:ptCount val="4"/>
                <c:pt idx="0">
                  <c:v>300</c:v>
                </c:pt>
                <c:pt idx="1">
                  <c:v>844</c:v>
                </c:pt>
                <c:pt idx="2">
                  <c:v>756</c:v>
                </c:pt>
                <c:pt idx="3">
                  <c:v>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84-4A30-8C10-CA9ACF1B34E7}"/>
            </c:ext>
          </c:extLst>
        </c:ser>
        <c:ser>
          <c:idx val="1"/>
          <c:order val="1"/>
          <c:tx>
            <c:strRef>
              <c:f>Tabelle1!$F$1</c:f>
              <c:strCache>
                <c:ptCount val="1"/>
                <c:pt idx="0">
                  <c:v>allogeneic</c:v>
                </c:pt>
              </c:strCache>
            </c:strRef>
          </c:tx>
          <c:spPr>
            <a:ln w="22225" cap="rnd">
              <a:solidFill>
                <a:srgbClr val="9999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99999"/>
              </a:solidFill>
              <a:ln w="9525">
                <a:solidFill>
                  <a:srgbClr val="999999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Tabelle1!$H$3:$H$6</c:f>
                <c:numCache>
                  <c:formatCode>General</c:formatCode>
                  <c:ptCount val="4"/>
                  <c:pt idx="0">
                    <c:v>150</c:v>
                  </c:pt>
                  <c:pt idx="1">
                    <c:v>187</c:v>
                  </c:pt>
                  <c:pt idx="2">
                    <c:v>159</c:v>
                  </c:pt>
                  <c:pt idx="3">
                    <c:v>147</c:v>
                  </c:pt>
                </c:numCache>
              </c:numRef>
            </c:plus>
            <c:minus>
              <c:numRef>
                <c:f>Tabelle1!$H$3:$H$6</c:f>
                <c:numCache>
                  <c:formatCode>General</c:formatCode>
                  <c:ptCount val="4"/>
                  <c:pt idx="0">
                    <c:v>150</c:v>
                  </c:pt>
                  <c:pt idx="1">
                    <c:v>187</c:v>
                  </c:pt>
                  <c:pt idx="2">
                    <c:v>159</c:v>
                  </c:pt>
                  <c:pt idx="3">
                    <c:v>147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round/>
              </a:ln>
              <a:effectLst/>
            </c:spPr>
          </c:errBars>
          <c:cat>
            <c:strRef>
              <c:f>Tabelle1!$D$3:$D$6</c:f>
              <c:strCache>
                <c:ptCount val="4"/>
                <c:pt idx="0">
                  <c:v>before augmentation</c:v>
                </c:pt>
                <c:pt idx="1">
                  <c:v>after augmentation</c:v>
                </c:pt>
                <c:pt idx="2">
                  <c:v>after 6 months</c:v>
                </c:pt>
                <c:pt idx="3">
                  <c:v>after 12 months</c:v>
                </c:pt>
              </c:strCache>
            </c:strRef>
          </c:cat>
          <c:val>
            <c:numRef>
              <c:f>Tabelle1!$F$3:$F$6</c:f>
              <c:numCache>
                <c:formatCode>General</c:formatCode>
                <c:ptCount val="4"/>
                <c:pt idx="0">
                  <c:v>300</c:v>
                </c:pt>
                <c:pt idx="1">
                  <c:v>808</c:v>
                </c:pt>
                <c:pt idx="2">
                  <c:v>711</c:v>
                </c:pt>
                <c:pt idx="3">
                  <c:v>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84-4A30-8C10-CA9ACF1B3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506592"/>
        <c:axId val="310511296"/>
      </c:lineChart>
      <c:catAx>
        <c:axId val="31050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0511296"/>
        <c:crosses val="autoZero"/>
        <c:auto val="1"/>
        <c:lblAlgn val="ctr"/>
        <c:lblOffset val="100"/>
        <c:noMultiLvlLbl val="0"/>
      </c:catAx>
      <c:valAx>
        <c:axId val="3105112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800" b="0" i="0" u="none" strike="noStrike" baseline="0">
                    <a:effectLst/>
                  </a:rPr>
                  <a:t>Volume [mm</a:t>
                </a:r>
                <a:r>
                  <a:rPr lang="de-DE" sz="800" b="0" i="0" u="none" strike="noStrike" baseline="30000">
                    <a:effectLst/>
                  </a:rPr>
                  <a:t>3</a:t>
                </a:r>
                <a:r>
                  <a:rPr lang="de-DE" sz="800" b="0" i="0" u="none" strike="noStrike" baseline="0">
                    <a:effectLst/>
                  </a:rPr>
                  <a:t>]</a:t>
                </a:r>
                <a:r>
                  <a:rPr lang="de-DE" sz="800" b="0" i="0" u="none" strike="noStrike" baseline="0"/>
                  <a:t> </a:t>
                </a:r>
                <a:endParaRPr lang="de-DE" sz="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050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14948643145593"/>
          <c:y val="0.55439570478206868"/>
          <c:w val="0.53163572545775462"/>
          <c:h val="7.8261403033408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05T13:55:24.881" idx="1">
    <p:pos x="3188" y="2449"/>
    <p:text>Hier verstehe ich nicht was damit gemeint ist?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0.67083</cdr:x>
      <cdr:y>0.88368</cdr:y>
    </cdr:from>
    <cdr:to>
      <cdr:x>0.9875</cdr:x>
      <cdr:y>0.97049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067050" y="2424113"/>
          <a:ext cx="14478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878737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51B0-B4A3-6244-BD97-12275BA1DB8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41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694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75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6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330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2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Titeltext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386715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Textebene 1</a:t>
            </a:r>
          </a:p>
          <a:p>
            <a:pPr lvl="1">
              <a:defRPr sz="1800"/>
            </a:pPr>
            <a:r>
              <a:rPr sz="2000"/>
              <a:t>Textebene 2</a:t>
            </a:r>
          </a:p>
          <a:p>
            <a:pPr lvl="2">
              <a:defRPr sz="1800"/>
            </a:pPr>
            <a:r>
              <a:rPr sz="2000"/>
              <a:t>Textebene 3</a:t>
            </a:r>
          </a:p>
          <a:p>
            <a:pPr lvl="3">
              <a:defRPr sz="1800"/>
            </a:pPr>
            <a:r>
              <a:rPr sz="2000"/>
              <a:t>Textebene 4</a:t>
            </a:r>
          </a:p>
          <a:p>
            <a:pPr lvl="4">
              <a:defRPr sz="1800"/>
            </a:pPr>
            <a:r>
              <a:rPr sz="20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ld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88000"/>
            <a:ext cx="8280000" cy="828000"/>
          </a:xfrm>
        </p:spPr>
        <p:txBody>
          <a:bodyPr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Agenda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800" y="1368000"/>
            <a:ext cx="8280000" cy="46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16" name="Foliennummernplatzhalter 2">
            <a:extLst>
              <a:ext uri="{FF2B5EF4-FFF2-40B4-BE49-F238E27FC236}">
                <a16:creationId xmlns:a16="http://schemas.microsoft.com/office/drawing/2014/main" id="{A21A70C0-B306-2243-A5CE-9704A2A60E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600" y="6377520"/>
            <a:ext cx="432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1933A243-1944-5040-A463-191F5915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377520"/>
            <a:ext cx="2987872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Inhaltsplatzhalter 23">
            <a:extLst>
              <a:ext uri="{FF2B5EF4-FFF2-40B4-BE49-F238E27FC236}">
                <a16:creationId xmlns:a16="http://schemas.microsoft.com/office/drawing/2014/main" id="{B8001EA5-A3ED-D240-881F-4A5889775F1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63938" y="6377520"/>
            <a:ext cx="2970212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3C8E8EC-CDDE-3546-8507-4D4547F1A4D1}"/>
              </a:ext>
            </a:extLst>
          </p:cNvPr>
          <p:cNvSpPr/>
          <p:nvPr userDrawn="1"/>
        </p:nvSpPr>
        <p:spPr>
          <a:xfrm>
            <a:off x="7547808" y="6381328"/>
            <a:ext cx="1164192" cy="252282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88000"/>
            <a:ext cx="8280000" cy="828000"/>
          </a:xfrm>
        </p:spPr>
        <p:txBody>
          <a:bodyPr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800" y="1368000"/>
            <a:ext cx="8280000" cy="46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076F8DE4-5DB3-F746-B336-D57798C58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600" y="6377520"/>
            <a:ext cx="432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77244722-CF12-B741-B520-61B9C7DB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377520"/>
            <a:ext cx="2987872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Inhaltsplatzhalter 23">
            <a:extLst>
              <a:ext uri="{FF2B5EF4-FFF2-40B4-BE49-F238E27FC236}">
                <a16:creationId xmlns:a16="http://schemas.microsoft.com/office/drawing/2014/main" id="{914DD094-AEDD-E44A-804C-29DB842717A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63938" y="6377520"/>
            <a:ext cx="2970212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579710F-216A-334A-BF71-FFDD9EDB6CD1}"/>
              </a:ext>
            </a:extLst>
          </p:cNvPr>
          <p:cNvSpPr/>
          <p:nvPr userDrawn="1"/>
        </p:nvSpPr>
        <p:spPr>
          <a:xfrm>
            <a:off x="7547808" y="6381328"/>
            <a:ext cx="1164192" cy="252282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4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88000"/>
            <a:ext cx="8280000" cy="828000"/>
          </a:xfrm>
        </p:spPr>
        <p:txBody>
          <a:bodyPr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BFEE2A62-D99C-6742-8BE1-B88F879DF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600" y="6377520"/>
            <a:ext cx="432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F9128CA7-7141-174E-A5E8-0A01D4B6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377520"/>
            <a:ext cx="2987872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Inhaltsplatzhalter 23">
            <a:extLst>
              <a:ext uri="{FF2B5EF4-FFF2-40B4-BE49-F238E27FC236}">
                <a16:creationId xmlns:a16="http://schemas.microsoft.com/office/drawing/2014/main" id="{33B0094C-36F5-1E4C-97ED-D450E048261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63938" y="6377520"/>
            <a:ext cx="2970212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27DDEFA-90DB-D841-8488-13CC439322BB}"/>
              </a:ext>
            </a:extLst>
          </p:cNvPr>
          <p:cNvSpPr/>
          <p:nvPr userDrawn="1"/>
        </p:nvSpPr>
        <p:spPr>
          <a:xfrm>
            <a:off x="7547808" y="6381328"/>
            <a:ext cx="1164192" cy="252282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91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88000"/>
            <a:ext cx="8280000" cy="828000"/>
          </a:xfrm>
        </p:spPr>
        <p:txBody>
          <a:bodyPr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800" y="1368000"/>
            <a:ext cx="5256000" cy="46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8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5867800" y="1368000"/>
            <a:ext cx="2844000" cy="4653388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0" dirty="0"/>
              <a:t>picture</a:t>
            </a: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D5ED9038-20AB-4745-8FC4-E4D96047EA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600" y="6377520"/>
            <a:ext cx="432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012B4621-2502-EB44-928C-BB041D15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377520"/>
            <a:ext cx="2987872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Inhaltsplatzhalter 23">
            <a:extLst>
              <a:ext uri="{FF2B5EF4-FFF2-40B4-BE49-F238E27FC236}">
                <a16:creationId xmlns:a16="http://schemas.microsoft.com/office/drawing/2014/main" id="{3FC23C2C-1ECF-404B-8B23-4B1DCD3A4B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63938" y="6377520"/>
            <a:ext cx="2970212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51D2572-7417-144B-904E-8972119D6BD7}"/>
              </a:ext>
            </a:extLst>
          </p:cNvPr>
          <p:cNvSpPr/>
          <p:nvPr userDrawn="1"/>
        </p:nvSpPr>
        <p:spPr>
          <a:xfrm>
            <a:off x="7547808" y="6381328"/>
            <a:ext cx="1164192" cy="252282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15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/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88000"/>
            <a:ext cx="8280000" cy="828000"/>
          </a:xfrm>
        </p:spPr>
        <p:txBody>
          <a:bodyPr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455800" y="1363663"/>
            <a:ext cx="5256000" cy="4648337"/>
          </a:xfrm>
        </p:spPr>
        <p:txBody>
          <a:bodyPr/>
          <a:lstStyle>
            <a:lvl1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8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363663"/>
            <a:ext cx="2844000" cy="4657725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0" dirty="0"/>
              <a:t>picture</a:t>
            </a:r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7D5B88CF-CF0E-4942-8634-499A65B55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600" y="6377520"/>
            <a:ext cx="432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442A143F-DD72-CC4C-AC3E-D2EFBCFC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377520"/>
            <a:ext cx="2987872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Inhaltsplatzhalter 23">
            <a:extLst>
              <a:ext uri="{FF2B5EF4-FFF2-40B4-BE49-F238E27FC236}">
                <a16:creationId xmlns:a16="http://schemas.microsoft.com/office/drawing/2014/main" id="{F4A0B1E9-D18D-F844-A56F-5869FFA5C8A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63938" y="6377520"/>
            <a:ext cx="2970212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D0312C0-78FF-8F4F-9F6C-ADCAC01533E3}"/>
              </a:ext>
            </a:extLst>
          </p:cNvPr>
          <p:cNvSpPr/>
          <p:nvPr userDrawn="1"/>
        </p:nvSpPr>
        <p:spPr>
          <a:xfrm>
            <a:off x="7547808" y="6381328"/>
            <a:ext cx="1164192" cy="252282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9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88000"/>
            <a:ext cx="8280000" cy="828000"/>
          </a:xfrm>
        </p:spPr>
        <p:txBody>
          <a:bodyPr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8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363662"/>
            <a:ext cx="8280000" cy="4657725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0" dirty="0"/>
              <a:t>picture</a:t>
            </a: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4813C7B0-2F64-8B44-BCE0-0EE15E9931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600" y="6377520"/>
            <a:ext cx="432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B419EBF2-AEC1-9142-A542-87E867D5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377520"/>
            <a:ext cx="2987872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Inhaltsplatzhalter 23">
            <a:extLst>
              <a:ext uri="{FF2B5EF4-FFF2-40B4-BE49-F238E27FC236}">
                <a16:creationId xmlns:a16="http://schemas.microsoft.com/office/drawing/2014/main" id="{CB430EC4-B29F-CC45-BF65-D27D0BE2DAE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63938" y="6377520"/>
            <a:ext cx="2970212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8A82001-E910-9C47-BE4D-B23753AB7630}"/>
              </a:ext>
            </a:extLst>
          </p:cNvPr>
          <p:cNvSpPr/>
          <p:nvPr userDrawn="1"/>
        </p:nvSpPr>
        <p:spPr>
          <a:xfrm>
            <a:off x="7547808" y="6381328"/>
            <a:ext cx="1164192" cy="252282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0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88000"/>
            <a:ext cx="8280000" cy="828000"/>
          </a:xfrm>
        </p:spPr>
        <p:txBody>
          <a:bodyPr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8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363662"/>
            <a:ext cx="4032000" cy="4657725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0" dirty="0"/>
              <a:t>picture</a:t>
            </a:r>
          </a:p>
        </p:txBody>
      </p:sp>
      <p:sp>
        <p:nvSpPr>
          <p:cNvPr id="9" name="Bildplatzhalter 2" title="Bild Platzhalter"/>
          <p:cNvSpPr>
            <a:spLocks noGrp="1"/>
          </p:cNvSpPr>
          <p:nvPr>
            <p:ph type="pic" sz="quarter" idx="18" hasCustomPrompt="1"/>
          </p:nvPr>
        </p:nvSpPr>
        <p:spPr>
          <a:xfrm>
            <a:off x="4680200" y="1363662"/>
            <a:ext cx="4032000" cy="4657725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0" dirty="0"/>
              <a:t>picture</a:t>
            </a:r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F6BF5F4A-5A46-D643-9F25-BA8045224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600" y="6377520"/>
            <a:ext cx="432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BA2F021C-358A-C64B-A497-BE4FDB31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377520"/>
            <a:ext cx="2987872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Inhaltsplatzhalter 23">
            <a:extLst>
              <a:ext uri="{FF2B5EF4-FFF2-40B4-BE49-F238E27FC236}">
                <a16:creationId xmlns:a16="http://schemas.microsoft.com/office/drawing/2014/main" id="{2AE9C3A6-9D0A-7C4F-AF9A-83C3D3E9075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63938" y="6377520"/>
            <a:ext cx="2970212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09B48FD-3F5F-AD48-8DA1-CCEDBC80188E}"/>
              </a:ext>
            </a:extLst>
          </p:cNvPr>
          <p:cNvSpPr/>
          <p:nvPr userDrawn="1"/>
        </p:nvSpPr>
        <p:spPr>
          <a:xfrm>
            <a:off x="7547808" y="6381328"/>
            <a:ext cx="1164192" cy="252282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6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mplatzhalter 5"/>
          <p:cNvSpPr>
            <a:spLocks noGrp="1"/>
          </p:cNvSpPr>
          <p:nvPr>
            <p:ph type="chart" sz="quarter" idx="18" hasCustomPrompt="1"/>
          </p:nvPr>
        </p:nvSpPr>
        <p:spPr>
          <a:xfrm>
            <a:off x="431800" y="1363662"/>
            <a:ext cx="8280400" cy="46577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a diagram </a:t>
            </a:r>
            <a:br>
              <a:rPr lang="en-US" noProof="0" dirty="0"/>
            </a:br>
            <a:r>
              <a:rPr lang="en-US" noProof="0" dirty="0"/>
              <a:t>(text colors need to be configured manually)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88000"/>
            <a:ext cx="8280000" cy="828000"/>
          </a:xfrm>
        </p:spPr>
        <p:txBody>
          <a:bodyPr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4A72B0F5-16C3-5E46-85C6-08D9BD1B8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600" y="6377520"/>
            <a:ext cx="432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282B31C4-0348-4E41-9FAD-702BCC5C3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377520"/>
            <a:ext cx="2987872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Inhaltsplatzhalter 23">
            <a:extLst>
              <a:ext uri="{FF2B5EF4-FFF2-40B4-BE49-F238E27FC236}">
                <a16:creationId xmlns:a16="http://schemas.microsoft.com/office/drawing/2014/main" id="{10E0F863-F33E-C44E-88F6-F70835D78D1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63938" y="6377520"/>
            <a:ext cx="2970212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B1F7712-E2B6-204B-9798-19BB1A550CAB}"/>
              </a:ext>
            </a:extLst>
          </p:cNvPr>
          <p:cNvSpPr/>
          <p:nvPr userDrawn="1"/>
        </p:nvSpPr>
        <p:spPr>
          <a:xfrm>
            <a:off x="7547808" y="6381328"/>
            <a:ext cx="1164192" cy="252282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20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88000"/>
            <a:ext cx="8280000" cy="828000"/>
          </a:xfrm>
        </p:spPr>
        <p:txBody>
          <a:bodyPr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8" hasCustomPrompt="1"/>
          </p:nvPr>
        </p:nvSpPr>
        <p:spPr>
          <a:xfrm>
            <a:off x="431800" y="1363663"/>
            <a:ext cx="8280400" cy="465772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303F48"/>
              </a:buClr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a table</a:t>
            </a:r>
            <a:br>
              <a:rPr lang="en-US" noProof="0" dirty="0"/>
            </a:br>
            <a:r>
              <a:rPr lang="en-US" noProof="0" dirty="0"/>
              <a:t>(text and table colors need to be configured manually)</a:t>
            </a: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E51F625A-5BCE-3042-BCA6-E47C68B59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600" y="6377520"/>
            <a:ext cx="432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E4FF3BE2-C6B3-134C-810E-D1DCEF5C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377520"/>
            <a:ext cx="2987872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Inhaltsplatzhalter 23">
            <a:extLst>
              <a:ext uri="{FF2B5EF4-FFF2-40B4-BE49-F238E27FC236}">
                <a16:creationId xmlns:a16="http://schemas.microsoft.com/office/drawing/2014/main" id="{1E0929DC-1272-6F45-A477-131E145701C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63938" y="6377520"/>
            <a:ext cx="2970212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FEAC4CD-ACE5-CE4D-9050-2EE895A62700}"/>
              </a:ext>
            </a:extLst>
          </p:cNvPr>
          <p:cNvSpPr/>
          <p:nvPr userDrawn="1"/>
        </p:nvSpPr>
        <p:spPr>
          <a:xfrm>
            <a:off x="7547808" y="6381328"/>
            <a:ext cx="1164192" cy="252282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17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x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1360488"/>
            <a:ext cx="8280880" cy="431999"/>
          </a:xfrm>
          <a:solidFill>
            <a:schemeClr val="tx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 hasCustomPrompt="1"/>
          </p:nvPr>
        </p:nvSpPr>
        <p:spPr>
          <a:xfrm>
            <a:off x="431800" y="1812925"/>
            <a:ext cx="8280400" cy="4208463"/>
          </a:xfrm>
          <a:solidFill>
            <a:schemeClr val="accent4"/>
          </a:solidFill>
        </p:spPr>
        <p:txBody>
          <a:bodyPr lIns="144000" tIns="144000" rIns="144000" bIns="144000"/>
          <a:lstStyle>
            <a:lvl1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88000"/>
            <a:ext cx="8280000" cy="828000"/>
          </a:xfrm>
        </p:spPr>
        <p:txBody>
          <a:bodyPr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B41BA962-F97B-A24E-846A-44C744C69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600" y="6377520"/>
            <a:ext cx="432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F82A8E3D-8681-2B4D-A005-45E60BBA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377520"/>
            <a:ext cx="2987872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Inhaltsplatzhalter 23">
            <a:extLst>
              <a:ext uri="{FF2B5EF4-FFF2-40B4-BE49-F238E27FC236}">
                <a16:creationId xmlns:a16="http://schemas.microsoft.com/office/drawing/2014/main" id="{2FCF6D25-2692-344C-A932-97D7F497C1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63938" y="6377520"/>
            <a:ext cx="2970212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9A01D87-2F4E-E145-9FC4-4B8E1554BA41}"/>
              </a:ext>
            </a:extLst>
          </p:cNvPr>
          <p:cNvSpPr/>
          <p:nvPr userDrawn="1"/>
        </p:nvSpPr>
        <p:spPr>
          <a:xfrm>
            <a:off x="7547808" y="6381328"/>
            <a:ext cx="1164192" cy="252282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1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 / 2 Box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1360488"/>
            <a:ext cx="4104000" cy="431999"/>
          </a:xfrm>
          <a:solidFill>
            <a:schemeClr val="tx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08200" y="1360488"/>
            <a:ext cx="4104000" cy="431999"/>
          </a:xfrm>
          <a:solidFill>
            <a:schemeClr val="tx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 hasCustomPrompt="1"/>
          </p:nvPr>
        </p:nvSpPr>
        <p:spPr>
          <a:xfrm>
            <a:off x="432000" y="1812925"/>
            <a:ext cx="4104000" cy="4208463"/>
          </a:xfrm>
          <a:solidFill>
            <a:schemeClr val="accent4"/>
          </a:solidFill>
        </p:spPr>
        <p:txBody>
          <a:bodyPr lIns="144000" tIns="144000" rIns="144000" bIns="144000"/>
          <a:lstStyle>
            <a:lvl1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 hasCustomPrompt="1"/>
          </p:nvPr>
        </p:nvSpPr>
        <p:spPr>
          <a:xfrm>
            <a:off x="4608200" y="1812925"/>
            <a:ext cx="4104000" cy="4208463"/>
          </a:xfrm>
          <a:solidFill>
            <a:schemeClr val="accent4"/>
          </a:solidFill>
        </p:spPr>
        <p:txBody>
          <a:bodyPr lIns="144000" tIns="144000" rIns="144000" bIns="144000"/>
          <a:lstStyle>
            <a:lvl1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88000"/>
            <a:ext cx="8280000" cy="828000"/>
          </a:xfrm>
        </p:spPr>
        <p:txBody>
          <a:bodyPr>
            <a:noAutofit/>
          </a:bodyPr>
          <a:lstStyle>
            <a:lvl1pPr algn="l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5" name="Foliennummernplatzhalter 2">
            <a:extLst>
              <a:ext uri="{FF2B5EF4-FFF2-40B4-BE49-F238E27FC236}">
                <a16:creationId xmlns:a16="http://schemas.microsoft.com/office/drawing/2014/main" id="{B063D3FF-A202-3E45-89F9-C1FDBBA64C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600" y="6377520"/>
            <a:ext cx="432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E290D222-43EB-AF4B-B7C4-9BE62CC0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377520"/>
            <a:ext cx="2987872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Inhaltsplatzhalter 23">
            <a:extLst>
              <a:ext uri="{FF2B5EF4-FFF2-40B4-BE49-F238E27FC236}">
                <a16:creationId xmlns:a16="http://schemas.microsoft.com/office/drawing/2014/main" id="{CF290DD0-688F-E24F-ABDE-1DDCB15AF5D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63938" y="6377520"/>
            <a:ext cx="2970212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B3CAB04-3751-D34B-ACEC-AAB09A33FE03}"/>
              </a:ext>
            </a:extLst>
          </p:cNvPr>
          <p:cNvSpPr/>
          <p:nvPr userDrawn="1"/>
        </p:nvSpPr>
        <p:spPr>
          <a:xfrm>
            <a:off x="7547808" y="6381328"/>
            <a:ext cx="1164192" cy="252282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0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363663"/>
            <a:ext cx="2425403" cy="4657725"/>
          </a:xfrm>
          <a:prstGeom prst="homePlate">
            <a:avLst>
              <a:gd name="adj" fmla="val 19725"/>
            </a:avLst>
          </a:prstGeom>
          <a:solidFill>
            <a:schemeClr val="accent3"/>
          </a:solidFill>
        </p:spPr>
        <p:txBody>
          <a:bodyPr lIns="144000" tIns="108000" rIns="144000" bIns="108000">
            <a:normAutofit/>
          </a:bodyPr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2000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073400" y="1363663"/>
            <a:ext cx="5638400" cy="4657725"/>
          </a:xfrm>
          <a:solidFill>
            <a:schemeClr val="accent4"/>
          </a:solidFill>
        </p:spPr>
        <p:txBody>
          <a:bodyPr lIns="144000" tIns="108000" rIns="144000" bIns="108000">
            <a:normAutofit/>
          </a:bodyPr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88000"/>
            <a:ext cx="8280000" cy="828000"/>
          </a:xfrm>
        </p:spPr>
        <p:txBody>
          <a:bodyPr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8071FE83-673A-4E43-A471-A23F589BE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600" y="6377520"/>
            <a:ext cx="432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A039842E-D6CE-EF42-83D8-3E195970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377520"/>
            <a:ext cx="2987872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Inhaltsplatzhalter 23">
            <a:extLst>
              <a:ext uri="{FF2B5EF4-FFF2-40B4-BE49-F238E27FC236}">
                <a16:creationId xmlns:a16="http://schemas.microsoft.com/office/drawing/2014/main" id="{DEAD1B06-B19E-5045-8FB8-BDA07E843ED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563938" y="6377520"/>
            <a:ext cx="2970212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11630B3-7BF9-8141-A502-80446D952A45}"/>
              </a:ext>
            </a:extLst>
          </p:cNvPr>
          <p:cNvSpPr/>
          <p:nvPr userDrawn="1"/>
        </p:nvSpPr>
        <p:spPr>
          <a:xfrm>
            <a:off x="7547808" y="6381328"/>
            <a:ext cx="1164192" cy="252282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78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0">
            <a:extLst>
              <a:ext uri="{FF2B5EF4-FFF2-40B4-BE49-F238E27FC236}">
                <a16:creationId xmlns:a16="http://schemas.microsoft.com/office/drawing/2014/main" id="{475D6759-0FA5-8A4D-913C-556F16C43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" b="-1"/>
          <a:stretch/>
        </p:blipFill>
        <p:spPr>
          <a:xfrm>
            <a:off x="1" y="0"/>
            <a:ext cx="9143999" cy="5875338"/>
          </a:xfrm>
          <a:prstGeom prst="rect">
            <a:avLst/>
          </a:prstGeom>
        </p:spPr>
      </p:pic>
      <p:pic>
        <p:nvPicPr>
          <p:cNvPr id="4" name="Objekt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1" y="3717032"/>
            <a:ext cx="9144000" cy="1026568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432000" rIns="432000" bIns="432000">
            <a:spAutoFit/>
          </a:bodyPr>
          <a:lstStyle>
            <a:lvl1pPr algn="ctr">
              <a:lnSpc>
                <a:spcPct val="100000"/>
              </a:lnSpc>
              <a:defRPr sz="3600" b="1" i="0" u="none" cap="none" baseline="0">
                <a:solidFill>
                  <a:schemeClr val="accent3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800" y="4289341"/>
            <a:ext cx="8280400" cy="41803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tabLst/>
              <a:defRPr sz="1600" b="0" i="0" baseline="0">
                <a:solidFill>
                  <a:schemeClr val="accent3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Contact email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B37BD8F-94D3-5641-84FC-91CA17979D97}"/>
              </a:ext>
            </a:extLst>
          </p:cNvPr>
          <p:cNvSpPr/>
          <p:nvPr userDrawn="1"/>
        </p:nvSpPr>
        <p:spPr>
          <a:xfrm>
            <a:off x="7080907" y="6186638"/>
            <a:ext cx="1631093" cy="353460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66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0">
            <a:extLst>
              <a:ext uri="{FF2B5EF4-FFF2-40B4-BE49-F238E27FC236}">
                <a16:creationId xmlns:a16="http://schemas.microsoft.com/office/drawing/2014/main" id="{5E4689D6-FB6C-1D4D-A0FF-AB245ECBF5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794"/>
            <a:ext cx="9144000" cy="5874544"/>
          </a:xfrm>
          <a:prstGeom prst="rect">
            <a:avLst/>
          </a:prstGeom>
        </p:spPr>
      </p:pic>
      <p:pic>
        <p:nvPicPr>
          <p:cNvPr id="4" name="Objekt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" y="3717032"/>
            <a:ext cx="9144000" cy="1026568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432000" rIns="432000" bIns="432000">
            <a:spAutoFit/>
          </a:bodyPr>
          <a:lstStyle>
            <a:lvl1pPr algn="ctr">
              <a:lnSpc>
                <a:spcPct val="100000"/>
              </a:lnSpc>
              <a:defRPr sz="3600" b="1" i="0" u="none" cap="none" baseline="0">
                <a:solidFill>
                  <a:schemeClr val="accent3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800" y="4289341"/>
            <a:ext cx="8280400" cy="41803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tabLst/>
              <a:defRPr sz="1600" b="0" i="0" baseline="0">
                <a:solidFill>
                  <a:schemeClr val="accent3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Contact email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D0E20C2-7EBA-C647-97E5-EC90F1B1626A}"/>
              </a:ext>
            </a:extLst>
          </p:cNvPr>
          <p:cNvSpPr/>
          <p:nvPr userDrawn="1"/>
        </p:nvSpPr>
        <p:spPr>
          <a:xfrm>
            <a:off x="7080907" y="6186638"/>
            <a:ext cx="1631093" cy="353460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>
              <a:solidFill>
                <a:schemeClr val="bg2"/>
              </a:solidFill>
            </a:endParaRPr>
          </a:p>
        </p:txBody>
      </p:sp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31799" y="2708920"/>
            <a:ext cx="8280401" cy="626701"/>
          </a:xfrm>
          <a:prstGeom prst="rect">
            <a:avLst/>
          </a:prstGeom>
          <a:noFill/>
        </p:spPr>
        <p:txBody>
          <a:bodyPr vert="horz" wrap="square" lIns="0" tIns="36000" rIns="0" bIns="36000">
            <a:spAutoFit/>
          </a:bodyPr>
          <a:lstStyle>
            <a:lvl1pPr algn="ctr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403997"/>
            <a:ext cx="8280400" cy="26827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Contact email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98AD318-E4C4-214B-80E1-123FD6BEDB33}"/>
              </a:ext>
            </a:extLst>
          </p:cNvPr>
          <p:cNvSpPr/>
          <p:nvPr userDrawn="1"/>
        </p:nvSpPr>
        <p:spPr>
          <a:xfrm>
            <a:off x="7080907" y="6186638"/>
            <a:ext cx="1631093" cy="353460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36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dirty="0"/>
              <a:t>Titeltext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Textebene 1</a:t>
            </a:r>
          </a:p>
          <a:p>
            <a:pPr lvl="1">
              <a:defRPr sz="1800"/>
            </a:pPr>
            <a:r>
              <a:rPr sz="2000"/>
              <a:t>Textebene 2</a:t>
            </a:r>
          </a:p>
          <a:p>
            <a:pPr lvl="2">
              <a:defRPr sz="1800"/>
            </a:pPr>
            <a:r>
              <a:rPr sz="2000"/>
              <a:t>Textebene 3</a:t>
            </a:r>
          </a:p>
          <a:p>
            <a:pPr lvl="3">
              <a:defRPr sz="1800"/>
            </a:pPr>
            <a:r>
              <a:rPr sz="2000"/>
              <a:t>Textebene 4</a:t>
            </a:r>
          </a:p>
          <a:p>
            <a:pPr lvl="4">
              <a:defRPr sz="1800"/>
            </a:pPr>
            <a:r>
              <a:rPr sz="20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Titeltext</a:t>
            </a:r>
          </a:p>
        </p:txBody>
      </p:sp>
      <p:sp>
        <p:nvSpPr>
          <p:cNvPr id="28" name="Shape 28"/>
          <p:cNvSpPr/>
          <p:nvPr/>
        </p:nvSpPr>
        <p:spPr>
          <a:xfrm rot="10800000">
            <a:off x="-17986" y="0"/>
            <a:ext cx="9161986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0">
            <a:extLst>
              <a:ext uri="{FF2B5EF4-FFF2-40B4-BE49-F238E27FC236}">
                <a16:creationId xmlns:a16="http://schemas.microsoft.com/office/drawing/2014/main" id="{2F4B6D8F-97FE-0041-A63B-FFD13743E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18"/>
          <a:stretch/>
        </p:blipFill>
        <p:spPr>
          <a:xfrm>
            <a:off x="1" y="794"/>
            <a:ext cx="9143999" cy="5874544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1" y="3717032"/>
            <a:ext cx="9144000" cy="1026568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432000" rIns="432000" bIns="432000">
            <a:spAutoFit/>
          </a:bodyPr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3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pic>
        <p:nvPicPr>
          <p:cNvPr id="4" name="Objekt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1" y="4289341"/>
            <a:ext cx="5616200" cy="41803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400" b="1" i="0" baseline="0">
                <a:solidFill>
                  <a:schemeClr val="accent3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 of presentation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96001" y="4869696"/>
            <a:ext cx="56162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Name, Position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96001" y="5230939"/>
            <a:ext cx="56162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Event, Date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142EF74-1927-654E-9864-A8FD013655DC}"/>
              </a:ext>
            </a:extLst>
          </p:cNvPr>
          <p:cNvSpPr/>
          <p:nvPr userDrawn="1"/>
        </p:nvSpPr>
        <p:spPr>
          <a:xfrm>
            <a:off x="7080907" y="6186638"/>
            <a:ext cx="1631093" cy="353460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3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0">
            <a:extLst>
              <a:ext uri="{FF2B5EF4-FFF2-40B4-BE49-F238E27FC236}">
                <a16:creationId xmlns:a16="http://schemas.microsoft.com/office/drawing/2014/main" id="{B27BAA2F-9205-D04E-8896-10B05E98ED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94"/>
          <a:stretch/>
        </p:blipFill>
        <p:spPr>
          <a:xfrm>
            <a:off x="1" y="1588"/>
            <a:ext cx="9143999" cy="5876082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1" y="3717032"/>
            <a:ext cx="9144000" cy="1026568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432000" rIns="432000" bIns="432000">
            <a:spAutoFit/>
          </a:bodyPr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3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pic>
        <p:nvPicPr>
          <p:cNvPr id="4" name="Objekt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289341"/>
            <a:ext cx="5616200" cy="41803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400" b="1" i="0" baseline="0">
                <a:solidFill>
                  <a:schemeClr val="accent3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 of presentation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96000" y="4869696"/>
            <a:ext cx="56162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Name, Position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96000" y="5230939"/>
            <a:ext cx="56162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Event, Date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D1749DF-9B09-9742-B42C-A7661D699983}"/>
              </a:ext>
            </a:extLst>
          </p:cNvPr>
          <p:cNvSpPr/>
          <p:nvPr userDrawn="1"/>
        </p:nvSpPr>
        <p:spPr>
          <a:xfrm>
            <a:off x="7080907" y="6186638"/>
            <a:ext cx="1631093" cy="353460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8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0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0">
            <a:extLst>
              <a:ext uri="{FF2B5EF4-FFF2-40B4-BE49-F238E27FC236}">
                <a16:creationId xmlns:a16="http://schemas.microsoft.com/office/drawing/2014/main" id="{2F4B6D8F-97FE-0041-A63B-FFD13743E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18"/>
          <a:stretch/>
        </p:blipFill>
        <p:spPr>
          <a:xfrm>
            <a:off x="1" y="794"/>
            <a:ext cx="9143999" cy="5874544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1" y="3717032"/>
            <a:ext cx="9144000" cy="1026568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432000" rIns="432000" bIns="432000">
            <a:spAutoFit/>
          </a:bodyPr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3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pic>
        <p:nvPicPr>
          <p:cNvPr id="4" name="Objekt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1" y="4289341"/>
            <a:ext cx="5616200" cy="41803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400" b="1" i="0" baseline="0">
                <a:solidFill>
                  <a:schemeClr val="accent3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 of presentation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96001" y="4869696"/>
            <a:ext cx="56162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Name, Position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96001" y="5230939"/>
            <a:ext cx="56162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Event, Date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142EF74-1927-654E-9864-A8FD013655DC}"/>
              </a:ext>
            </a:extLst>
          </p:cNvPr>
          <p:cNvSpPr/>
          <p:nvPr userDrawn="1"/>
        </p:nvSpPr>
        <p:spPr>
          <a:xfrm>
            <a:off x="7080907" y="6186638"/>
            <a:ext cx="1631093" cy="353460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45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>
              <a:solidFill>
                <a:schemeClr val="bg2"/>
              </a:solidFill>
            </a:endParaRPr>
          </a:p>
        </p:txBody>
      </p:sp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" y="3717032"/>
            <a:ext cx="9144000" cy="1026568"/>
          </a:xfrm>
          <a:prstGeom prst="rect">
            <a:avLst/>
          </a:prstGeom>
          <a:noFill/>
        </p:spPr>
        <p:txBody>
          <a:bodyPr vert="horz" lIns="432000" rIns="432000" bIns="432000">
            <a:spAutoFit/>
          </a:bodyPr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1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1" y="4289341"/>
            <a:ext cx="5616200" cy="41803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400" b="1" i="0" baseline="0">
                <a:solidFill>
                  <a:schemeClr val="bg1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 of presentation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96001" y="4869696"/>
            <a:ext cx="56162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Name, Position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96001" y="5230939"/>
            <a:ext cx="56162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Event, Date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01802F-613B-F94E-A1D2-CF200C3182E4}"/>
              </a:ext>
            </a:extLst>
          </p:cNvPr>
          <p:cNvSpPr/>
          <p:nvPr userDrawn="1"/>
        </p:nvSpPr>
        <p:spPr>
          <a:xfrm>
            <a:off x="7080907" y="6186638"/>
            <a:ext cx="1631093" cy="353460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69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-3600" y="6377520"/>
            <a:ext cx="432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32000" y="6377520"/>
            <a:ext cx="2987872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Inhaltsplatzhalter 23"/>
          <p:cNvSpPr>
            <a:spLocks noGrp="1"/>
          </p:cNvSpPr>
          <p:nvPr>
            <p:ph sz="quarter" idx="18" hasCustomPrompt="1"/>
          </p:nvPr>
        </p:nvSpPr>
        <p:spPr>
          <a:xfrm>
            <a:off x="3563938" y="6377520"/>
            <a:ext cx="2970212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4A84AF1-71F3-324F-A1AC-6A2BE68C8BDB}"/>
              </a:ext>
            </a:extLst>
          </p:cNvPr>
          <p:cNvSpPr/>
          <p:nvPr userDrawn="1"/>
        </p:nvSpPr>
        <p:spPr>
          <a:xfrm>
            <a:off x="7547808" y="6381328"/>
            <a:ext cx="1164192" cy="252282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EC89400-2E22-EB47-9983-953362491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88000"/>
            <a:ext cx="8280000" cy="828000"/>
          </a:xfrm>
        </p:spPr>
        <p:txBody>
          <a:bodyPr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36229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orient="horz" pos="41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46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3200"/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2000"/>
              <a:t>Textebene 1</a:t>
            </a:r>
          </a:p>
          <a:p>
            <a:pPr lvl="1">
              <a:defRPr sz="1800"/>
            </a:pPr>
            <a:r>
              <a:rPr sz="2000"/>
              <a:t>Textebene 2</a:t>
            </a:r>
          </a:p>
          <a:p>
            <a:pPr lvl="2">
              <a:defRPr sz="1800"/>
            </a:pPr>
            <a:r>
              <a:rPr sz="2000"/>
              <a:t>Textebene 3</a:t>
            </a:r>
          </a:p>
          <a:p>
            <a:pPr lvl="3">
              <a:defRPr sz="1800"/>
            </a:pPr>
            <a:r>
              <a:rPr sz="2000"/>
              <a:t>Textebene 4</a:t>
            </a:r>
          </a:p>
          <a:p>
            <a:pPr lvl="4">
              <a:defRPr sz="1800"/>
            </a:pPr>
            <a:r>
              <a:rPr sz="2000"/>
              <a:t>Textebene 5</a:t>
            </a:r>
          </a:p>
        </p:txBody>
      </p:sp>
      <p:sp>
        <p:nvSpPr>
          <p:cNvPr id="5" name="Shape 128"/>
          <p:cNvSpPr/>
          <p:nvPr userDrawn="1"/>
        </p:nvSpPr>
        <p:spPr>
          <a:xfrm>
            <a:off x="628650" y="1660154"/>
            <a:ext cx="7886700" cy="0"/>
          </a:xfrm>
          <a:prstGeom prst="line">
            <a:avLst/>
          </a:prstGeom>
          <a:ln>
            <a:solidFill>
              <a:srgbClr val="00B0F0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76" r:id="rId5"/>
  </p:sldLayoutIdLst>
  <p:transition spd="med"/>
  <p:txStyles>
    <p:titleStyle>
      <a:lvl1pPr>
        <a:lnSpc>
          <a:spcPct val="90000"/>
        </a:lnSpc>
        <a:defRPr sz="3200">
          <a:latin typeface="Arial Unicode MS"/>
          <a:ea typeface="Arial Unicode MS"/>
          <a:cs typeface="Arial Unicode MS"/>
          <a:sym typeface="Arial Unicode MS"/>
        </a:defRPr>
      </a:lvl1pPr>
      <a:lvl2pPr>
        <a:lnSpc>
          <a:spcPct val="90000"/>
        </a:lnSpc>
        <a:defRPr sz="3200">
          <a:latin typeface="Arial Unicode MS"/>
          <a:ea typeface="Arial Unicode MS"/>
          <a:cs typeface="Arial Unicode MS"/>
          <a:sym typeface="Arial Unicode MS"/>
        </a:defRPr>
      </a:lvl2pPr>
      <a:lvl3pPr>
        <a:lnSpc>
          <a:spcPct val="90000"/>
        </a:lnSpc>
        <a:defRPr sz="3200">
          <a:latin typeface="Arial Unicode MS"/>
          <a:ea typeface="Arial Unicode MS"/>
          <a:cs typeface="Arial Unicode MS"/>
          <a:sym typeface="Arial Unicode MS"/>
        </a:defRPr>
      </a:lvl3pPr>
      <a:lvl4pPr>
        <a:lnSpc>
          <a:spcPct val="90000"/>
        </a:lnSpc>
        <a:defRPr sz="3200">
          <a:latin typeface="Arial Unicode MS"/>
          <a:ea typeface="Arial Unicode MS"/>
          <a:cs typeface="Arial Unicode MS"/>
          <a:sym typeface="Arial Unicode MS"/>
        </a:defRPr>
      </a:lvl4pPr>
      <a:lvl5pPr>
        <a:lnSpc>
          <a:spcPct val="90000"/>
        </a:lnSpc>
        <a:defRPr sz="3200">
          <a:latin typeface="Arial Unicode MS"/>
          <a:ea typeface="Arial Unicode MS"/>
          <a:cs typeface="Arial Unicode MS"/>
          <a:sym typeface="Arial Unicode MS"/>
        </a:defRPr>
      </a:lvl5pPr>
      <a:lvl6pPr>
        <a:lnSpc>
          <a:spcPct val="90000"/>
        </a:lnSpc>
        <a:defRPr sz="3200">
          <a:latin typeface="Arial Unicode MS"/>
          <a:ea typeface="Arial Unicode MS"/>
          <a:cs typeface="Arial Unicode MS"/>
          <a:sym typeface="Arial Unicode MS"/>
        </a:defRPr>
      </a:lvl6pPr>
      <a:lvl7pPr>
        <a:lnSpc>
          <a:spcPct val="90000"/>
        </a:lnSpc>
        <a:defRPr sz="3200">
          <a:latin typeface="Arial Unicode MS"/>
          <a:ea typeface="Arial Unicode MS"/>
          <a:cs typeface="Arial Unicode MS"/>
          <a:sym typeface="Arial Unicode MS"/>
        </a:defRPr>
      </a:lvl7pPr>
      <a:lvl8pPr>
        <a:lnSpc>
          <a:spcPct val="90000"/>
        </a:lnSpc>
        <a:defRPr sz="3200">
          <a:latin typeface="Arial Unicode MS"/>
          <a:ea typeface="Arial Unicode MS"/>
          <a:cs typeface="Arial Unicode MS"/>
          <a:sym typeface="Arial Unicode MS"/>
        </a:defRPr>
      </a:lvl8pPr>
      <a:lvl9pPr>
        <a:lnSpc>
          <a:spcPct val="90000"/>
        </a:lnSpc>
        <a:defRPr sz="3200">
          <a:latin typeface="Arial Unicode MS"/>
          <a:ea typeface="Arial Unicode MS"/>
          <a:cs typeface="Arial Unicode MS"/>
          <a:sym typeface="Arial Unicode MS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Symbol"/>
        <a:buChar char="−"/>
        <a:defRPr sz="2000">
          <a:latin typeface="Arial Unicode MS"/>
          <a:ea typeface="Arial Unicode MS"/>
          <a:cs typeface="Arial Unicode MS"/>
          <a:sym typeface="Arial Unicode MS"/>
        </a:defRPr>
      </a:lvl1pPr>
      <a:lvl2pPr marL="574851" indent="-303388">
        <a:lnSpc>
          <a:spcPct val="90000"/>
        </a:lnSpc>
        <a:spcBef>
          <a:spcPts val="1000"/>
        </a:spcBef>
        <a:buSzPct val="100000"/>
        <a:buFont typeface="Symbol"/>
        <a:buChar char="−"/>
        <a:defRPr sz="2000">
          <a:latin typeface="Arial Unicode MS"/>
          <a:ea typeface="Arial Unicode MS"/>
          <a:cs typeface="Arial Unicode MS"/>
          <a:sym typeface="Arial Unicode MS"/>
        </a:defRPr>
      </a:lvl2pPr>
      <a:lvl3pPr marL="867965" indent="-323453">
        <a:lnSpc>
          <a:spcPct val="90000"/>
        </a:lnSpc>
        <a:spcBef>
          <a:spcPts val="1000"/>
        </a:spcBef>
        <a:buSzPct val="100000"/>
        <a:buFont typeface="Symbol"/>
        <a:buChar char="−"/>
        <a:defRPr sz="2000">
          <a:latin typeface="Arial Unicode MS"/>
          <a:ea typeface="Arial Unicode MS"/>
          <a:cs typeface="Arial Unicode MS"/>
          <a:sym typeface="Arial Unicode MS"/>
        </a:defRPr>
      </a:lvl3pPr>
      <a:lvl4pPr marL="1193346" indent="-390071">
        <a:lnSpc>
          <a:spcPct val="90000"/>
        </a:lnSpc>
        <a:spcBef>
          <a:spcPts val="1000"/>
        </a:spcBef>
        <a:buSzPct val="100000"/>
        <a:buFont typeface="Symbol"/>
        <a:buChar char="−"/>
        <a:defRPr sz="2000">
          <a:latin typeface="Arial Unicode MS"/>
          <a:ea typeface="Arial Unicode MS"/>
          <a:cs typeface="Arial Unicode MS"/>
          <a:sym typeface="Arial Unicode MS"/>
        </a:defRPr>
      </a:lvl4pPr>
      <a:lvl5pPr marL="1528763" indent="-452438">
        <a:lnSpc>
          <a:spcPct val="90000"/>
        </a:lnSpc>
        <a:spcBef>
          <a:spcPts val="1000"/>
        </a:spcBef>
        <a:buSzPct val="100000"/>
        <a:buFont typeface="Symbol"/>
        <a:buChar char="−"/>
        <a:defRPr sz="2000">
          <a:latin typeface="Arial Unicode MS"/>
          <a:ea typeface="Arial Unicode MS"/>
          <a:cs typeface="Arial Unicode MS"/>
          <a:sym typeface="Arial Unicode MS"/>
        </a:defRPr>
      </a:lvl5pPr>
      <a:lvl6pPr marL="2540000" indent="-254000">
        <a:lnSpc>
          <a:spcPct val="90000"/>
        </a:lnSpc>
        <a:spcBef>
          <a:spcPts val="1000"/>
        </a:spcBef>
        <a:buSzPct val="100000"/>
        <a:buFont typeface="Symbol"/>
        <a:buChar char="•"/>
        <a:defRPr sz="2000">
          <a:latin typeface="Arial Unicode MS"/>
          <a:ea typeface="Arial Unicode MS"/>
          <a:cs typeface="Arial Unicode MS"/>
          <a:sym typeface="Arial Unicode MS"/>
        </a:defRPr>
      </a:lvl6pPr>
      <a:lvl7pPr marL="2997200" indent="-254000">
        <a:lnSpc>
          <a:spcPct val="90000"/>
        </a:lnSpc>
        <a:spcBef>
          <a:spcPts val="1000"/>
        </a:spcBef>
        <a:buSzPct val="100000"/>
        <a:buFont typeface="Symbol"/>
        <a:buChar char="•"/>
        <a:defRPr sz="2000">
          <a:latin typeface="Arial Unicode MS"/>
          <a:ea typeface="Arial Unicode MS"/>
          <a:cs typeface="Arial Unicode MS"/>
          <a:sym typeface="Arial Unicode MS"/>
        </a:defRPr>
      </a:lvl7pPr>
      <a:lvl8pPr marL="3454400" indent="-254000">
        <a:lnSpc>
          <a:spcPct val="90000"/>
        </a:lnSpc>
        <a:spcBef>
          <a:spcPts val="1000"/>
        </a:spcBef>
        <a:buSzPct val="100000"/>
        <a:buFont typeface="Symbol"/>
        <a:buChar char="•"/>
        <a:defRPr sz="2000">
          <a:latin typeface="Arial Unicode MS"/>
          <a:ea typeface="Arial Unicode MS"/>
          <a:cs typeface="Arial Unicode MS"/>
          <a:sym typeface="Arial Unicode MS"/>
        </a:defRPr>
      </a:lvl8pPr>
      <a:lvl9pPr marL="3911600" indent="-254000">
        <a:lnSpc>
          <a:spcPct val="90000"/>
        </a:lnSpc>
        <a:spcBef>
          <a:spcPts val="1000"/>
        </a:spcBef>
        <a:buSzPct val="100000"/>
        <a:buFont typeface="Symbol"/>
        <a:buChar char="•"/>
        <a:defRPr sz="2000">
          <a:latin typeface="Arial Unicode MS"/>
          <a:ea typeface="Arial Unicode MS"/>
          <a:cs typeface="Arial Unicode MS"/>
          <a:sym typeface="Arial Unicode MS"/>
        </a:defRPr>
      </a:lvl9pPr>
    </p:bodyStyle>
    <p:otherStyle>
      <a:lvl1pPr defTabSz="457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defTabSz="457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defTabSz="457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defTabSz="457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defTabSz="457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defTabSz="457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defTabSz="457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defTabSz="457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defTabSz="457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kt 8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32000" y="1368000"/>
            <a:ext cx="8280000" cy="4653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3600" y="6377520"/>
            <a:ext cx="432000" cy="288000"/>
          </a:xfrm>
          <a:prstGeom prst="rect">
            <a:avLst/>
          </a:prstGeom>
          <a:solidFill>
            <a:schemeClr val="accent3"/>
          </a:solidFill>
        </p:spPr>
        <p:txBody>
          <a:bodyPr vert="horz" lIns="36000" tIns="0" rIns="36000" bIns="0" rtlCol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2000" y="6377520"/>
            <a:ext cx="4248000" cy="288000"/>
          </a:xfrm>
          <a:prstGeom prst="rect">
            <a:avLst/>
          </a:prstGeom>
          <a:noFill/>
        </p:spPr>
        <p:txBody>
          <a:bodyPr vert="horz" wrap="none" lIns="72000" tIns="0" rIns="0" bIns="0" rtlCol="0" anchor="ctr" anchorCtr="0"/>
          <a:lstStyle>
            <a:lvl1pPr algn="l"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8280000" cy="81121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lvl="0" algn="l"/>
            <a:r>
              <a:rPr lang="en-US" dirty="0" err="1"/>
              <a:t>Mastertitelformat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0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</p:sldLayoutIdLst>
  <p:hf hdr="0" dt="0"/>
  <p:txStyles>
    <p:titleStyle>
      <a:lvl1pPr marL="0" indent="0" algn="ctr" defTabSz="457200" rtl="0" eaLnBrk="1" latinLnBrk="0" hangingPunct="1">
        <a:spcBef>
          <a:spcPct val="0"/>
        </a:spcBef>
        <a:buClr>
          <a:schemeClr val="tx1"/>
        </a:buClr>
        <a:buNone/>
        <a:tabLst/>
        <a:defRPr lang="en-US" sz="2800" b="1" kern="1200" baseline="0" smtClean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tx1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tx1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tx1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tx1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1">
          <p15:clr>
            <a:srgbClr val="F26B43"/>
          </p15:clr>
        </p15:guide>
        <p15:guide id="2" pos="2880">
          <p15:clr>
            <a:srgbClr val="F26B43"/>
          </p15:clr>
        </p15:guide>
        <p15:guide id="3" pos="272">
          <p15:clr>
            <a:srgbClr val="F26B43"/>
          </p15:clr>
        </p15:guide>
        <p15:guide id="4" pos="5488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859">
          <p15:clr>
            <a:srgbClr val="F26B43"/>
          </p15:clr>
        </p15:guide>
        <p15:guide id="8" orient="horz" pos="4128">
          <p15:clr>
            <a:srgbClr val="F26B43"/>
          </p15:clr>
        </p15:guide>
        <p15:guide id="9" orient="horz" pos="405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Ha2neZZuLw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TqUi3jb_Jk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qckW6pKimI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doi.org/10.1002/JPER.19-0142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Straumann® </a:t>
            </a:r>
            <a:r>
              <a:rPr lang="en-US" dirty="0" err="1"/>
              <a:t>Biomaterialien</a:t>
            </a:r>
            <a:endParaRPr lang="en-US" dirty="0"/>
          </a:p>
        </p:txBody>
      </p:sp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Botiss® </a:t>
            </a:r>
            <a:r>
              <a:rPr lang="en-US" dirty="0" err="1"/>
              <a:t>maxgraft</a:t>
            </a:r>
            <a:r>
              <a:rPr lang="en-US" dirty="0"/>
              <a:t>® Portfolio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2DAFECF-736E-49E0-9302-844F9AF76E74}"/>
              </a:ext>
            </a:extLst>
          </p:cNvPr>
          <p:cNvSpPr/>
          <p:nvPr/>
        </p:nvSpPr>
        <p:spPr>
          <a:xfrm>
            <a:off x="6424537" y="168079"/>
            <a:ext cx="706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400" b="1" dirty="0">
                <a:solidFill>
                  <a:schemeClr val="tx1"/>
                </a:solidFill>
                <a:latin typeface="HelveticaNeueLTPro-Lt"/>
              </a:rPr>
              <a:t>Verantwortlicher Hersteller:</a:t>
            </a:r>
          </a:p>
          <a:p>
            <a:pPr algn="l"/>
            <a:r>
              <a:rPr lang="de-DE" sz="1400" b="1" dirty="0" err="1">
                <a:solidFill>
                  <a:schemeClr val="tx1"/>
                </a:solidFill>
                <a:latin typeface="HelveticaNeueLTPro-Lt"/>
              </a:rPr>
              <a:t>botiss</a:t>
            </a:r>
            <a:r>
              <a:rPr lang="de-DE" sz="1400" b="1" dirty="0">
                <a:solidFill>
                  <a:schemeClr val="tx1"/>
                </a:solidFill>
                <a:latin typeface="HelveticaNeueLTPro-Lt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latin typeface="HelveticaNeueLTPro-Lt"/>
              </a:rPr>
              <a:t>biomaterials</a:t>
            </a:r>
            <a:r>
              <a:rPr lang="de-DE" sz="1400" b="1" dirty="0">
                <a:solidFill>
                  <a:schemeClr val="tx1"/>
                </a:solidFill>
                <a:latin typeface="HelveticaNeueLTPro-Lt"/>
              </a:rPr>
              <a:t> GmbH</a:t>
            </a:r>
          </a:p>
          <a:p>
            <a:pPr algn="l"/>
            <a:r>
              <a:rPr lang="de-DE" sz="1400" b="1" dirty="0">
                <a:solidFill>
                  <a:schemeClr val="tx1"/>
                </a:solidFill>
                <a:latin typeface="HelveticaNeueLTPro-Lt"/>
              </a:rPr>
              <a:t>Hauptstr. 28</a:t>
            </a:r>
          </a:p>
          <a:p>
            <a:pPr algn="l"/>
            <a:r>
              <a:rPr lang="de-DE" sz="1400" b="1" dirty="0">
                <a:solidFill>
                  <a:schemeClr val="tx1"/>
                </a:solidFill>
                <a:latin typeface="HelveticaNeueLTPro-Lt"/>
              </a:rPr>
              <a:t>15806 Zossen b. Berlin</a:t>
            </a:r>
          </a:p>
          <a:p>
            <a:pPr algn="l"/>
            <a:r>
              <a:rPr lang="de-DE" sz="1400" b="1" dirty="0">
                <a:solidFill>
                  <a:schemeClr val="tx1"/>
                </a:solidFill>
                <a:latin typeface="HelveticaNeueLTPro-Lt"/>
              </a:rPr>
              <a:t>Deutschland</a:t>
            </a:r>
          </a:p>
          <a:p>
            <a:pPr algn="l"/>
            <a:r>
              <a:rPr lang="de-DE" sz="1400" b="1" dirty="0">
                <a:solidFill>
                  <a:schemeClr val="tx1"/>
                </a:solidFill>
                <a:latin typeface="HelveticaNeueLTPro-Lt"/>
              </a:rPr>
              <a:t>Tel.: +49 33769 / 88 41 985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HelveticaNeueLTPro-Lt"/>
              </a:rPr>
              <a:t>Fax: +49 33769 / 88 41 986</a:t>
            </a:r>
          </a:p>
          <a:p>
            <a:pPr algn="l"/>
            <a:r>
              <a:rPr lang="de-DE" sz="1400" b="1" dirty="0">
                <a:solidFill>
                  <a:schemeClr val="tx1"/>
                </a:solidFill>
                <a:latin typeface="HelveticaNeueLTPro-Lt"/>
              </a:rPr>
              <a:t>www.botiss.com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3BEF78-06AE-4340-B2EB-BE7B65F3D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48022FF-01CE-4B0B-904F-9346920DC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630246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br>
              <a:rPr lang="de-DE" dirty="0">
                <a:solidFill>
                  <a:schemeClr val="tx2"/>
                </a:solidFill>
              </a:rPr>
            </a:br>
            <a:br>
              <a:rPr lang="de-DE" dirty="0">
                <a:solidFill>
                  <a:schemeClr val="tx2"/>
                </a:solidFill>
              </a:rPr>
            </a:br>
            <a:br>
              <a:rPr lang="de-DE" dirty="0">
                <a:solidFill>
                  <a:schemeClr val="tx2"/>
                </a:solidFill>
              </a:rPr>
            </a:br>
            <a:br>
              <a:rPr lang="de-DE" dirty="0">
                <a:solidFill>
                  <a:schemeClr val="tx2"/>
                </a:solidFill>
              </a:rPr>
            </a:br>
            <a:endParaRPr sz="3200" dirty="0">
              <a:solidFill>
                <a:srgbClr val="1E1C11"/>
              </a:solidFill>
            </a:endParaRPr>
          </a:p>
          <a:p>
            <a:pPr lvl="0">
              <a:defRPr sz="1800"/>
            </a:pPr>
            <a:endParaRPr sz="3200" dirty="0">
              <a:solidFill>
                <a:srgbClr val="1E1C11"/>
              </a:solidFill>
            </a:endParaRPr>
          </a:p>
          <a:p>
            <a:pPr lvl="0">
              <a:defRPr sz="1800"/>
            </a:pPr>
            <a:endParaRPr sz="3200" dirty="0">
              <a:solidFill>
                <a:srgbClr val="1E1C11"/>
              </a:solidFill>
            </a:endParaRPr>
          </a:p>
          <a:p>
            <a:pPr lvl="0" algn="ctr">
              <a:defRPr sz="1800"/>
            </a:pPr>
            <a:r>
              <a:rPr lang="de-DE" sz="2800" dirty="0">
                <a:solidFill>
                  <a:srgbClr val="1E1C11"/>
                </a:solidFill>
              </a:rPr>
              <a:t>maxgraft</a:t>
            </a:r>
            <a:r>
              <a:rPr sz="2800" baseline="30000" dirty="0">
                <a:solidFill>
                  <a:srgbClr val="1E1C11"/>
                </a:solidFill>
              </a:rPr>
              <a:t>®</a:t>
            </a:r>
            <a:br>
              <a:rPr sz="2800" dirty="0">
                <a:solidFill>
                  <a:srgbClr val="1E1C11"/>
                </a:solidFill>
              </a:rPr>
            </a:br>
            <a:r>
              <a:rPr lang="de-DE" sz="2800" dirty="0" err="1">
                <a:solidFill>
                  <a:srgbClr val="1E1C11"/>
                </a:solidFill>
              </a:rPr>
              <a:t>Allotec</a:t>
            </a:r>
            <a:r>
              <a:rPr lang="de-DE" sz="2800" baseline="30000" dirty="0">
                <a:solidFill>
                  <a:srgbClr val="1E1C11"/>
                </a:solidFill>
              </a:rPr>
              <a:t>®</a:t>
            </a:r>
            <a:r>
              <a:rPr lang="de-DE" sz="2800" dirty="0">
                <a:solidFill>
                  <a:srgbClr val="1E1C11"/>
                </a:solidFill>
              </a:rPr>
              <a:t> Herstellungsprozess</a:t>
            </a:r>
            <a:endParaRPr sz="2800" dirty="0">
              <a:solidFill>
                <a:srgbClr val="1E1C11"/>
              </a:solidFill>
            </a:endParaRPr>
          </a:p>
        </p:txBody>
      </p:sp>
      <p:sp>
        <p:nvSpPr>
          <p:cNvPr id="3" name="Eingebuchteter Richtungspfeil 2"/>
          <p:cNvSpPr/>
          <p:nvPr/>
        </p:nvSpPr>
        <p:spPr>
          <a:xfrm>
            <a:off x="3860800" y="3888509"/>
            <a:ext cx="1597891" cy="1440873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893099" y="5571659"/>
            <a:ext cx="55332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  <a:hlinkClick r:id="rId2"/>
              </a:rPr>
              <a:t>https://www.youtube.com/watch?v=RHa2neZZuLw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40"/>
          <p:cNvSpPr txBox="1">
            <a:spLocks/>
          </p:cNvSpPr>
          <p:nvPr/>
        </p:nvSpPr>
        <p:spPr>
          <a:xfrm>
            <a:off x="628650" y="93355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5pPr>
            <a:lvl6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6pPr>
            <a:lvl7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7pPr>
            <a:lvl8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8pPr>
            <a:lvl9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9pPr>
          </a:lstStyle>
          <a:p>
            <a:pPr defTabSz="914400">
              <a:defRPr sz="1800"/>
            </a:pPr>
            <a:r>
              <a:rPr lang="de-DE" dirty="0">
                <a:solidFill>
                  <a:schemeClr val="tx2"/>
                </a:solidFill>
              </a:rPr>
              <a:t>GRUNDLAGEN</a:t>
            </a:r>
            <a:br>
              <a:rPr lang="de-DE" sz="1800" b="1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rgbClr val="1E1C11"/>
                </a:solidFill>
              </a:rPr>
              <a:t>Video auf Anfrage</a:t>
            </a:r>
            <a:endParaRPr lang="de-DE" dirty="0">
              <a:solidFill>
                <a:srgbClr val="1E1C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764886" y="970369"/>
            <a:ext cx="7408153" cy="355282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/>
            </a:pPr>
            <a:r>
              <a:rPr sz="3800" dirty="0">
                <a:solidFill>
                  <a:srgbClr val="1E1C11"/>
                </a:solidFill>
              </a:rPr>
              <a:t>2. </a:t>
            </a:r>
            <a:r>
              <a:rPr lang="de-DE" sz="3800" dirty="0">
                <a:solidFill>
                  <a:srgbClr val="1E1C11"/>
                </a:solidFill>
              </a:rPr>
              <a:t>maxgraft</a:t>
            </a:r>
            <a:r>
              <a:rPr sz="3800" baseline="30000" dirty="0">
                <a:solidFill>
                  <a:srgbClr val="1E1C11"/>
                </a:solidFill>
              </a:rPr>
              <a:t>®</a:t>
            </a:r>
            <a:r>
              <a:rPr lang="de-DE" sz="3800" dirty="0">
                <a:solidFill>
                  <a:srgbClr val="1E1C11"/>
                </a:solidFill>
              </a:rPr>
              <a:t> </a:t>
            </a:r>
            <a:endParaRPr sz="3800" dirty="0">
              <a:solidFill>
                <a:srgbClr val="1E1C11"/>
              </a:solidFill>
            </a:endParaRPr>
          </a:p>
          <a:p>
            <a:pPr lvl="0" algn="ctr">
              <a:lnSpc>
                <a:spcPct val="150000"/>
              </a:lnSpc>
              <a:defRPr sz="1800"/>
            </a:pPr>
            <a:br>
              <a:rPr lang="de-DE" sz="3800" dirty="0">
                <a:solidFill>
                  <a:srgbClr val="1E1C11"/>
                </a:solidFill>
              </a:rPr>
            </a:br>
            <a:r>
              <a:rPr lang="de-DE" sz="2000" dirty="0">
                <a:solidFill>
                  <a:srgbClr val="1E1C11"/>
                </a:solidFill>
              </a:rPr>
              <a:t>Eigenschaften von Allografts und deren Unterscheidung zu Alloplasts und </a:t>
            </a:r>
            <a:r>
              <a:rPr lang="de-DE" sz="2000" dirty="0" err="1">
                <a:solidFill>
                  <a:srgbClr val="1E1C11"/>
                </a:solidFill>
              </a:rPr>
              <a:t>Xenografts</a:t>
            </a:r>
            <a:endParaRPr sz="1600" dirty="0">
              <a:solidFill>
                <a:srgbClr val="1E1C1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28650" y="9335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 defTabSz="786384">
              <a:defRPr sz="1800"/>
            </a:pPr>
            <a:r>
              <a:rPr lang="de-DE" sz="1800" cap="all" dirty="0">
                <a:solidFill>
                  <a:srgbClr val="999999"/>
                </a:solidFill>
              </a:rPr>
              <a:t>maxgraft</a:t>
            </a:r>
            <a:r>
              <a:rPr sz="1800" cap="all" baseline="30000" dirty="0">
                <a:solidFill>
                  <a:srgbClr val="999999"/>
                </a:solidFill>
              </a:rPr>
              <a:t>®</a:t>
            </a:r>
            <a:r>
              <a:rPr lang="de-DE" sz="1800" cap="all" baseline="30000" dirty="0">
                <a:solidFill>
                  <a:srgbClr val="999999"/>
                </a:solidFill>
              </a:rPr>
              <a:t> </a:t>
            </a:r>
            <a:br>
              <a:rPr sz="2752" dirty="0"/>
            </a:br>
            <a:r>
              <a:rPr lang="de-DE" sz="2752" dirty="0">
                <a:solidFill>
                  <a:srgbClr val="1E1C11"/>
                </a:solidFill>
              </a:rPr>
              <a:t>Übersicht Knochenersatzmaterialien</a:t>
            </a:r>
            <a:endParaRPr sz="2752" dirty="0">
              <a:solidFill>
                <a:srgbClr val="1E1C11"/>
              </a:solidFill>
            </a:endParaRPr>
          </a:p>
        </p:txBody>
      </p:sp>
      <p:sp>
        <p:nvSpPr>
          <p:cNvPr id="18" name="Shape 92"/>
          <p:cNvSpPr>
            <a:spLocks noGrp="1"/>
          </p:cNvSpPr>
          <p:nvPr>
            <p:ph type="body" idx="1"/>
          </p:nvPr>
        </p:nvSpPr>
        <p:spPr>
          <a:xfrm>
            <a:off x="628650" y="1950719"/>
            <a:ext cx="6532117" cy="4301925"/>
          </a:xfrm>
          <a:prstGeom prst="rect">
            <a:avLst/>
          </a:prstGeom>
        </p:spPr>
        <p:txBody>
          <a:bodyPr/>
          <a:lstStyle/>
          <a:p>
            <a:pPr marL="0" lvl="1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lang="de-DE" dirty="0"/>
              <a:t>Autograft </a:t>
            </a:r>
          </a:p>
          <a:p>
            <a:pPr marL="0" lvl="1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Patienteneigener Knochen</a:t>
            </a:r>
          </a:p>
          <a:p>
            <a:pPr marL="0" lvl="1" indent="0">
              <a:buSzTx/>
              <a:buNone/>
              <a:defRPr>
                <a:solidFill>
                  <a:srgbClr val="000000"/>
                </a:solidFill>
              </a:defRPr>
            </a:pPr>
            <a:endParaRPr dirty="0">
              <a:solidFill>
                <a:srgbClr val="787977"/>
              </a:solidFill>
            </a:endParaRPr>
          </a:p>
          <a:p>
            <a:pPr marL="0" lvl="1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lang="de-DE" dirty="0" err="1"/>
              <a:t>Allograft</a:t>
            </a:r>
            <a:endParaRPr lang="de-DE" dirty="0"/>
          </a:p>
          <a:p>
            <a:pPr marL="0" lvl="1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Humanes Knochengewebe</a:t>
            </a:r>
          </a:p>
          <a:p>
            <a:pPr marL="0" lvl="1" indent="0">
              <a:buSzTx/>
              <a:buNone/>
              <a:defRPr>
                <a:solidFill>
                  <a:srgbClr val="000000"/>
                </a:solidFill>
              </a:defRPr>
            </a:pPr>
            <a:endParaRPr lang="de-DE" dirty="0"/>
          </a:p>
          <a:p>
            <a:pPr marL="0" lvl="1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lang="de-DE" dirty="0" err="1"/>
              <a:t>Xenograft</a:t>
            </a:r>
            <a:r>
              <a:rPr lang="de-DE" dirty="0">
                <a:solidFill>
                  <a:srgbClr val="505150"/>
                </a:solidFill>
              </a:rPr>
              <a:t> </a:t>
            </a:r>
            <a:endParaRPr lang="de-DE" dirty="0"/>
          </a:p>
          <a:p>
            <a:pPr marL="0" lvl="1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Tierische Herkunft (Rind, Pferd, Schwein)  </a:t>
            </a:r>
          </a:p>
          <a:p>
            <a:pPr marL="0" lvl="1" indent="0">
              <a:buSzTx/>
              <a:buNone/>
              <a:defRPr>
                <a:solidFill>
                  <a:srgbClr val="000000"/>
                </a:solidFill>
              </a:defRPr>
            </a:pPr>
            <a:endParaRPr lang="de-DE" dirty="0"/>
          </a:p>
          <a:p>
            <a:pPr marL="0" lvl="1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dirty="0" err="1"/>
              <a:t>Alloplast</a:t>
            </a:r>
            <a:r>
              <a:rPr dirty="0">
                <a:solidFill>
                  <a:srgbClr val="505150"/>
                </a:solidFill>
              </a:rPr>
              <a:t> </a:t>
            </a:r>
          </a:p>
          <a:p>
            <a:pPr marL="0" lvl="1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dirty="0" err="1">
                <a:solidFill>
                  <a:schemeClr val="bg1">
                    <a:lumMod val="50000"/>
                  </a:schemeClr>
                </a:solidFill>
              </a:rPr>
              <a:t>yntheti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sch</a:t>
            </a:r>
            <a:r>
              <a:rPr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dirty="0" err="1">
                <a:solidFill>
                  <a:schemeClr val="bg1">
                    <a:lumMod val="50000"/>
                  </a:schemeClr>
                </a:solidFill>
              </a:rPr>
              <a:t>biomimeti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sch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>
              <a:buSzTx/>
              <a:buNone/>
              <a:defRPr>
                <a:solidFill>
                  <a:srgbClr val="000000"/>
                </a:solidFill>
              </a:defRPr>
            </a:pPr>
            <a:endParaRPr lang="de-DE" dirty="0">
              <a:solidFill>
                <a:srgbClr val="787977"/>
              </a:solidFill>
            </a:endParaRPr>
          </a:p>
          <a:p>
            <a:pPr marL="0" lvl="1" indent="0">
              <a:buSzTx/>
              <a:buNone/>
              <a:defRPr>
                <a:solidFill>
                  <a:srgbClr val="000000"/>
                </a:solidFill>
              </a:defRPr>
            </a:pPr>
            <a:endParaRPr dirty="0">
              <a:solidFill>
                <a:srgbClr val="787977"/>
              </a:solidFill>
            </a:endParaRPr>
          </a:p>
          <a:p>
            <a:pPr marL="0" lvl="1" indent="0">
              <a:buSzTx/>
              <a:buNone/>
              <a:defRPr>
                <a:solidFill>
                  <a:srgbClr val="000000"/>
                </a:solidFill>
              </a:defRPr>
            </a:pPr>
            <a:endParaRPr dirty="0">
              <a:solidFill>
                <a:srgbClr val="787977"/>
              </a:solidFill>
            </a:endParaRPr>
          </a:p>
          <a:p>
            <a:pPr marL="0" lvl="2" indent="355600">
              <a:buSzTx/>
              <a:buNone/>
              <a:defRPr>
                <a:solidFill>
                  <a:srgbClr val="000000"/>
                </a:solidFill>
              </a:defRPr>
            </a:pPr>
            <a:endParaRPr dirty="0">
              <a:solidFill>
                <a:srgbClr val="787977"/>
              </a:solidFill>
            </a:endParaRPr>
          </a:p>
          <a:p>
            <a:pPr marL="0" lvl="1" indent="0">
              <a:buSzTx/>
              <a:buNone/>
              <a:defRPr>
                <a:solidFill>
                  <a:srgbClr val="000000"/>
                </a:solidFill>
              </a:defRPr>
            </a:pPr>
            <a:endParaRPr dirty="0">
              <a:solidFill>
                <a:srgbClr val="787977"/>
              </a:solidFill>
            </a:endParaRPr>
          </a:p>
        </p:txBody>
      </p:sp>
      <p:pic>
        <p:nvPicPr>
          <p:cNvPr id="26" name="image31.png" descr="cerabon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657510" y="4578694"/>
            <a:ext cx="1515603" cy="312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33.png" descr="maxresor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6657510" y="5506843"/>
            <a:ext cx="1734212" cy="340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35.png" descr="inject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6270234" y="5846886"/>
            <a:ext cx="2613482" cy="405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43.png" descr="maxgraft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6307308" y="3272240"/>
            <a:ext cx="2245116" cy="605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28650" y="69910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 defTabSz="786384">
              <a:defRPr sz="1800"/>
            </a:pPr>
            <a:r>
              <a:rPr lang="de-DE" sz="1800" cap="all" dirty="0">
                <a:solidFill>
                  <a:schemeClr val="tx2"/>
                </a:solidFill>
              </a:rPr>
              <a:t>maxgraft</a:t>
            </a:r>
            <a:r>
              <a:rPr sz="1800" cap="all" baseline="30000" dirty="0">
                <a:solidFill>
                  <a:schemeClr val="tx2"/>
                </a:solidFill>
              </a:rPr>
              <a:t>®</a:t>
            </a:r>
            <a:br>
              <a:rPr sz="2752" dirty="0"/>
            </a:br>
            <a:r>
              <a:rPr lang="de-DE" sz="2800" dirty="0">
                <a:solidFill>
                  <a:srgbClr val="1E1C11"/>
                </a:solidFill>
              </a:rPr>
              <a:t>Eigenschaften von Allografts und deren Unterscheidung zu Synthetik und </a:t>
            </a:r>
            <a:r>
              <a:rPr lang="de-DE" sz="2800" dirty="0" err="1">
                <a:solidFill>
                  <a:srgbClr val="1E1C11"/>
                </a:solidFill>
              </a:rPr>
              <a:t>Xenografts</a:t>
            </a:r>
            <a:endParaRPr sz="2752" dirty="0">
              <a:solidFill>
                <a:srgbClr val="1E1C11"/>
              </a:solidFill>
            </a:endParaRPr>
          </a:p>
        </p:txBody>
      </p:sp>
      <p:sp>
        <p:nvSpPr>
          <p:cNvPr id="84" name="Shape 84"/>
          <p:cNvSpPr/>
          <p:nvPr/>
        </p:nvSpPr>
        <p:spPr>
          <a:xfrm>
            <a:off x="505764" y="3103306"/>
            <a:ext cx="1703963" cy="168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1E1C11"/>
                </a:solidFill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587925" y="3788659"/>
            <a:ext cx="156773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1E1C1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e-DE" sz="2000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Transplantate</a:t>
            </a:r>
            <a:endParaRPr sz="2000" dirty="0">
              <a:solidFill>
                <a:schemeClr val="bg1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5096144" y="2410825"/>
            <a:ext cx="393857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285750" indent="-285750">
              <a:buClr>
                <a:srgbClr val="1E1C11"/>
              </a:buClr>
              <a:buSzPct val="100000"/>
              <a:buFont typeface="Symbol"/>
              <a:buChar char="−"/>
              <a:defRPr>
                <a:solidFill>
                  <a:srgbClr val="1E1C11"/>
                </a:solidFill>
              </a:defRPr>
            </a:lvl1pPr>
          </a:lstStyle>
          <a:p>
            <a:pPr marL="0" lvl="0" indent="0">
              <a:buNone/>
              <a:defRPr>
                <a:solidFill>
                  <a:srgbClr val="000000"/>
                </a:solidFill>
              </a:defRPr>
            </a:pPr>
            <a:r>
              <a:rPr lang="de-DE" sz="20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Vollständiges </a:t>
            </a:r>
            <a:r>
              <a:rPr lang="de-DE" sz="2000" dirty="0" err="1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Remodelingpotential</a:t>
            </a:r>
            <a:endParaRPr sz="2000" dirty="0">
              <a:solidFill>
                <a:srgbClr val="1E1C11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5337350" y="5215118"/>
            <a:ext cx="370774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285750" indent="-285750">
              <a:buClr>
                <a:srgbClr val="1E1C11"/>
              </a:buClr>
              <a:buSzPct val="100000"/>
              <a:buFont typeface="Symbol"/>
              <a:buChar char="−"/>
              <a:defRPr>
                <a:solidFill>
                  <a:srgbClr val="1E1C11"/>
                </a:solidFill>
              </a:defRPr>
            </a:lvl1pPr>
          </a:lstStyle>
          <a:p>
            <a:pPr marL="0" lvl="0" indent="0">
              <a:buNone/>
              <a:defRPr>
                <a:solidFill>
                  <a:srgbClr val="000000"/>
                </a:solidFill>
              </a:defRPr>
            </a:pPr>
            <a:r>
              <a:rPr lang="de-DE" sz="20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K</a:t>
            </a:r>
            <a:r>
              <a:rPr sz="2000" dirty="0" err="1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ontroll</a:t>
            </a:r>
            <a:r>
              <a:rPr lang="de-DE" sz="2000" dirty="0" err="1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ierte</a:t>
            </a:r>
            <a:r>
              <a:rPr sz="20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z</a:t>
            </a:r>
            <a:r>
              <a:rPr sz="2000" dirty="0" err="1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ellul</a:t>
            </a:r>
            <a:r>
              <a:rPr lang="de-DE" sz="20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ä</a:t>
            </a:r>
            <a:r>
              <a:rPr sz="20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r</a:t>
            </a:r>
            <a:r>
              <a:rPr lang="de-DE" sz="20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e</a:t>
            </a:r>
            <a:r>
              <a:rPr sz="20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R</a:t>
            </a:r>
            <a:r>
              <a:rPr sz="2000" dirty="0" err="1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esorption</a:t>
            </a:r>
            <a:endParaRPr sz="2000" dirty="0">
              <a:solidFill>
                <a:srgbClr val="1E1C11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5524147" y="3792718"/>
            <a:ext cx="288059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285750" indent="-285750">
              <a:buClr>
                <a:srgbClr val="1E1C11"/>
              </a:buClr>
              <a:buSzPct val="100000"/>
              <a:buFont typeface="Symbol"/>
              <a:buChar char="−"/>
              <a:defRPr>
                <a:solidFill>
                  <a:srgbClr val="1E1C11"/>
                </a:solidFill>
              </a:defRPr>
            </a:lvl1pPr>
          </a:lstStyle>
          <a:p>
            <a:pPr marL="0" lvl="0" indent="0">
              <a:buNone/>
              <a:defRPr>
                <a:solidFill>
                  <a:srgbClr val="000000"/>
                </a:solidFill>
              </a:defRPr>
            </a:pPr>
            <a:r>
              <a:rPr sz="20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L</a:t>
            </a:r>
            <a:r>
              <a:rPr lang="de-DE" sz="2000" dirty="0" err="1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angzeitvolumenstabilität</a:t>
            </a:r>
            <a:endParaRPr sz="2000" dirty="0">
              <a:solidFill>
                <a:srgbClr val="1E1C11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19" name="Oval 18"/>
          <p:cNvSpPr/>
          <p:nvPr/>
        </p:nvSpPr>
        <p:spPr>
          <a:xfrm rot="20858876">
            <a:off x="1948960" y="2127396"/>
            <a:ext cx="2746550" cy="1180551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shade val="80000"/>
              <a:hueOff val="107093"/>
              <a:satOff val="-4303"/>
              <a:lumOff val="920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 </a:t>
            </a:r>
          </a:p>
        </p:txBody>
      </p:sp>
      <p:sp>
        <p:nvSpPr>
          <p:cNvPr id="20" name="Oval 4"/>
          <p:cNvSpPr/>
          <p:nvPr/>
        </p:nvSpPr>
        <p:spPr>
          <a:xfrm>
            <a:off x="2336083" y="2228671"/>
            <a:ext cx="1972304" cy="978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0" kern="1200" dirty="0" err="1">
                <a:solidFill>
                  <a:schemeClr val="bg2">
                    <a:lumMod val="1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Allografts</a:t>
            </a:r>
            <a:r>
              <a:rPr lang="de-DE" sz="2000" b="0" kern="1200" dirty="0">
                <a:solidFill>
                  <a:schemeClr val="bg2">
                    <a:lumMod val="1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(maxgraft</a:t>
            </a:r>
            <a:r>
              <a:rPr lang="de-DE" sz="2000" b="0" kern="1200" baseline="30000" dirty="0">
                <a:solidFill>
                  <a:schemeClr val="bg2">
                    <a:lumMod val="1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®</a:t>
            </a:r>
            <a:r>
              <a:rPr lang="de-DE" sz="2000" b="0" kern="1200" dirty="0">
                <a:solidFill>
                  <a:schemeClr val="bg2">
                    <a:lumMod val="1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)</a:t>
            </a:r>
            <a:endParaRPr lang="en-US" sz="2000" b="0" kern="1200" dirty="0">
              <a:solidFill>
                <a:schemeClr val="bg2">
                  <a:lumMod val="10000"/>
                </a:schemeClr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21" name="Oval 20"/>
          <p:cNvSpPr/>
          <p:nvPr/>
        </p:nvSpPr>
        <p:spPr>
          <a:xfrm rot="930437">
            <a:off x="1935617" y="4517764"/>
            <a:ext cx="2746550" cy="1180551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shade val="80000"/>
              <a:hueOff val="107093"/>
              <a:satOff val="-4303"/>
              <a:lumOff val="920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 </a:t>
            </a:r>
          </a:p>
        </p:txBody>
      </p:sp>
      <p:sp>
        <p:nvSpPr>
          <p:cNvPr id="22" name="Oval 4"/>
          <p:cNvSpPr/>
          <p:nvPr/>
        </p:nvSpPr>
        <p:spPr>
          <a:xfrm>
            <a:off x="2209727" y="4587781"/>
            <a:ext cx="1972304" cy="978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0" kern="1200" dirty="0">
                <a:solidFill>
                  <a:schemeClr val="bg2">
                    <a:lumMod val="1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Synthetik</a:t>
            </a:r>
            <a:endParaRPr lang="en-US" sz="2000" b="0" kern="1200" dirty="0">
              <a:solidFill>
                <a:schemeClr val="bg2">
                  <a:lumMod val="10000"/>
                </a:schemeClr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09726" y="3331766"/>
            <a:ext cx="2746550" cy="1180551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shade val="80000"/>
              <a:hueOff val="107093"/>
              <a:satOff val="-4303"/>
              <a:lumOff val="920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 </a:t>
            </a:r>
          </a:p>
        </p:txBody>
      </p:sp>
      <p:sp>
        <p:nvSpPr>
          <p:cNvPr id="24" name="Oval 4"/>
          <p:cNvSpPr/>
          <p:nvPr/>
        </p:nvSpPr>
        <p:spPr>
          <a:xfrm>
            <a:off x="2524426" y="3456502"/>
            <a:ext cx="1972304" cy="7055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de-DE" sz="2000" b="0" kern="1200" dirty="0">
                <a:solidFill>
                  <a:schemeClr val="bg2">
                    <a:lumMod val="1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de-DE" sz="2000" b="0" kern="1200" dirty="0" err="1">
                <a:solidFill>
                  <a:schemeClr val="bg2">
                    <a:lumMod val="1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Xenografts</a:t>
            </a:r>
            <a:endParaRPr lang="en-US" sz="2000" b="0" kern="1200" dirty="0">
              <a:solidFill>
                <a:schemeClr val="bg2">
                  <a:lumMod val="10000"/>
                </a:schemeClr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28650" y="7772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 defTabSz="786384">
              <a:defRPr sz="1800"/>
            </a:pPr>
            <a:r>
              <a:rPr lang="de-DE" sz="1800" cap="all" dirty="0">
                <a:solidFill>
                  <a:schemeClr val="tx2"/>
                </a:solidFill>
              </a:rPr>
              <a:t>maxgraft</a:t>
            </a:r>
            <a:r>
              <a:rPr sz="1800" cap="all" baseline="30000" dirty="0">
                <a:solidFill>
                  <a:schemeClr val="tx2"/>
                </a:solidFill>
              </a:rPr>
              <a:t>®</a:t>
            </a:r>
            <a:br>
              <a:rPr sz="2752" dirty="0"/>
            </a:br>
            <a:r>
              <a:rPr lang="de-DE" sz="2752" dirty="0">
                <a:solidFill>
                  <a:srgbClr val="1E1C11"/>
                </a:solidFill>
              </a:rPr>
              <a:t>Allograft Zusammensetzung</a:t>
            </a:r>
            <a:endParaRPr sz="2752" dirty="0">
              <a:solidFill>
                <a:srgbClr val="1E1C11"/>
              </a:solidFill>
            </a:endParaRPr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>
          <a:xfrm>
            <a:off x="628650" y="3120757"/>
            <a:ext cx="2782277" cy="3173361"/>
          </a:xfrm>
        </p:spPr>
        <p:txBody>
          <a:bodyPr/>
          <a:lstStyle/>
          <a:p>
            <a:pPr marL="0" indent="0" algn="r">
              <a:buNone/>
            </a:pP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70% mineralische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hase</a:t>
            </a:r>
          </a:p>
          <a:p>
            <a:pPr marL="0" indent="0" algn="r"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Biologisches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patit (Ca/P)</a:t>
            </a:r>
          </a:p>
          <a:p>
            <a:pPr marL="0" indent="0" algn="r">
              <a:buNone/>
            </a:pPr>
            <a:r>
              <a:rPr lang="de-DE" sz="2000" dirty="0">
                <a:solidFill>
                  <a:srgbClr val="00B2FF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>
                <a:solidFill>
                  <a:srgbClr val="00B2FF"/>
                </a:solidFill>
              </a:rPr>
              <a:t>Stabilität</a:t>
            </a:r>
          </a:p>
          <a:p>
            <a:pPr marL="0" indent="0" algn="r">
              <a:buNone/>
            </a:pPr>
            <a:endParaRPr lang="de-DE" sz="2800" dirty="0">
              <a:solidFill>
                <a:schemeClr val="accent2"/>
              </a:solidFill>
            </a:endParaRPr>
          </a:p>
          <a:p>
            <a:pPr marL="342900" indent="-342900" algn="r" defTabSz="457189">
              <a:spcAft>
                <a:spcPts val="600"/>
              </a:spcAft>
              <a:buClr>
                <a:schemeClr val="accent2"/>
              </a:buClr>
              <a:buFont typeface="Symbol" panose="05050102010706020507" pitchFamily="18" charset="2"/>
              <a:buChar char="-"/>
            </a:pP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r"/>
            <a:endParaRPr lang="de-DE" sz="2000" dirty="0">
              <a:solidFill>
                <a:schemeClr val="tx1"/>
              </a:solidFill>
            </a:endParaRPr>
          </a:p>
          <a:p>
            <a:pPr algn="r"/>
            <a:endParaRPr lang="de-DE" sz="2000" dirty="0"/>
          </a:p>
          <a:p>
            <a:pPr algn="r"/>
            <a:endParaRPr lang="de-DE" sz="2000" dirty="0">
              <a:solidFill>
                <a:schemeClr val="tx1"/>
              </a:solidFill>
            </a:endParaRPr>
          </a:p>
          <a:p>
            <a:pPr algn="r"/>
            <a:endParaRPr lang="de-DE" sz="2000" dirty="0">
              <a:solidFill>
                <a:schemeClr val="tx1"/>
              </a:solidFill>
            </a:endParaRPr>
          </a:p>
          <a:p>
            <a:pPr algn="r"/>
            <a:endParaRPr lang="de-DE" sz="2000" dirty="0">
              <a:solidFill>
                <a:schemeClr val="tx1"/>
              </a:solidFill>
            </a:endParaRPr>
          </a:p>
          <a:p>
            <a:pPr algn="r"/>
            <a:endParaRPr lang="de-DE" sz="2000" dirty="0">
              <a:solidFill>
                <a:schemeClr val="tx1"/>
              </a:solidFill>
            </a:endParaRPr>
          </a:p>
          <a:p>
            <a:pPr algn="r"/>
            <a:endParaRPr lang="de-DE" sz="2000" dirty="0">
              <a:solidFill>
                <a:schemeClr val="tx1"/>
              </a:solidFill>
            </a:endParaRPr>
          </a:p>
          <a:p>
            <a:pPr marL="285750" indent="-285750" algn="r">
              <a:buFont typeface="Symbol" panose="05050102010706020507" pitchFamily="18" charset="2"/>
              <a:buChar char="-"/>
            </a:pPr>
            <a:endParaRPr lang="de-DE" sz="2000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6297247" y="3120758"/>
            <a:ext cx="2535668" cy="3173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 marL="574851" indent="-303388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 marL="867965" indent="-323453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 marL="1193346" indent="-390071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 marL="1528763" indent="-452438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5pPr>
            <a:lvl6pPr marL="25400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6pPr>
            <a:lvl7pPr marL="29972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7pPr>
            <a:lvl8pPr marL="34544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8pPr>
            <a:lvl9pPr marL="39116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9pPr>
          </a:lstStyle>
          <a:p>
            <a:pPr marL="0" indent="0" defTabSz="914400">
              <a:buFont typeface="Symbol"/>
              <a:buNone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30% organische Phase</a:t>
            </a:r>
          </a:p>
          <a:p>
            <a:pPr marL="0" indent="0" defTabSz="914400">
              <a:buFont typeface="Symbol"/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Hauptsächlich Kollagen I</a:t>
            </a:r>
          </a:p>
          <a:p>
            <a:pPr marL="0" indent="0" defTabSz="914400">
              <a:buFont typeface="Symbol"/>
              <a:buNone/>
            </a:pPr>
            <a:r>
              <a:rPr lang="de-DE" dirty="0">
                <a:solidFill>
                  <a:srgbClr val="00B2FF"/>
                </a:solidFill>
                <a:sym typeface="Wingdings" panose="05000000000000000000" pitchFamily="2" charset="2"/>
              </a:rPr>
              <a:t> Flexibilität</a:t>
            </a:r>
            <a:endParaRPr lang="de-DE" dirty="0">
              <a:solidFill>
                <a:srgbClr val="00B2FF"/>
              </a:solidFill>
            </a:endParaRPr>
          </a:p>
          <a:p>
            <a:pPr marL="0" indent="0" defTabSz="914400">
              <a:buFont typeface="Symbol"/>
              <a:buNone/>
            </a:pPr>
            <a:endParaRPr lang="de-DE" sz="2800" dirty="0">
              <a:solidFill>
                <a:schemeClr val="accent2"/>
              </a:solidFill>
            </a:endParaRPr>
          </a:p>
          <a:p>
            <a:pPr marL="342900" indent="-342900" defTabSz="457189">
              <a:spcAft>
                <a:spcPts val="600"/>
              </a:spcAft>
              <a:buClr>
                <a:schemeClr val="accent2"/>
              </a:buClr>
              <a:buFont typeface="Symbol" panose="05050102010706020507" pitchFamily="18" charset="2"/>
              <a:buChar char="-"/>
            </a:pPr>
            <a:endParaRPr 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defTabSz="914400"/>
            <a:endParaRPr lang="de-DE" dirty="0">
              <a:solidFill>
                <a:schemeClr val="tx1"/>
              </a:solidFill>
            </a:endParaRPr>
          </a:p>
          <a:p>
            <a:pPr defTabSz="914400"/>
            <a:endParaRPr lang="de-DE" dirty="0"/>
          </a:p>
          <a:p>
            <a:pPr defTabSz="914400"/>
            <a:endParaRPr lang="de-DE" dirty="0">
              <a:solidFill>
                <a:schemeClr val="tx1"/>
              </a:solidFill>
            </a:endParaRPr>
          </a:p>
          <a:p>
            <a:pPr defTabSz="914400"/>
            <a:endParaRPr lang="de-DE" dirty="0">
              <a:solidFill>
                <a:schemeClr val="tx1"/>
              </a:solidFill>
            </a:endParaRPr>
          </a:p>
          <a:p>
            <a:pPr defTabSz="914400"/>
            <a:endParaRPr lang="de-DE" dirty="0">
              <a:solidFill>
                <a:schemeClr val="tx1"/>
              </a:solidFill>
            </a:endParaRPr>
          </a:p>
          <a:p>
            <a:pPr defTabSz="914400"/>
            <a:endParaRPr lang="de-DE" dirty="0">
              <a:solidFill>
                <a:schemeClr val="tx1"/>
              </a:solidFill>
            </a:endParaRPr>
          </a:p>
          <a:p>
            <a:pPr defTabSz="914400"/>
            <a:endParaRPr lang="de-DE" dirty="0">
              <a:solidFill>
                <a:schemeClr val="tx1"/>
              </a:solidFill>
            </a:endParaRPr>
          </a:p>
          <a:p>
            <a:pPr marL="285750" indent="-285750" defTabSz="914400">
              <a:buFont typeface="Symbol" panose="05050102010706020507" pitchFamily="18" charset="2"/>
              <a:buChar char="-"/>
            </a:pPr>
            <a:endParaRPr lang="de-DE" dirty="0"/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481980"/>
              </p:ext>
            </p:extLst>
          </p:nvPr>
        </p:nvGraphicFramePr>
        <p:xfrm>
          <a:off x="3132749" y="2704117"/>
          <a:ext cx="3442677" cy="235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75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28650" y="7772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 defTabSz="786384">
              <a:defRPr sz="1800"/>
            </a:pPr>
            <a:r>
              <a:rPr lang="de-DE" sz="1800" cap="all" dirty="0">
                <a:solidFill>
                  <a:schemeClr val="tx2"/>
                </a:solidFill>
              </a:rPr>
              <a:t>maxgraft</a:t>
            </a:r>
            <a:r>
              <a:rPr sz="1800" cap="all" baseline="30000" dirty="0">
                <a:solidFill>
                  <a:schemeClr val="tx2"/>
                </a:solidFill>
              </a:rPr>
              <a:t>®</a:t>
            </a:r>
            <a:br>
              <a:rPr sz="2752" dirty="0"/>
            </a:br>
            <a:r>
              <a:rPr lang="de-DE" sz="2752" dirty="0">
                <a:solidFill>
                  <a:srgbClr val="1E1C11"/>
                </a:solidFill>
              </a:rPr>
              <a:t>Allograft Zusammensetzung</a:t>
            </a:r>
            <a:endParaRPr sz="2752" dirty="0">
              <a:solidFill>
                <a:srgbClr val="1E1C1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28650" y="1801458"/>
            <a:ext cx="8210550" cy="465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  <a:tabLst>
                <a:tab pos="266700" algn="l"/>
              </a:tabLst>
            </a:pPr>
            <a:r>
              <a:rPr lang="en-US" sz="2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Makroporosität</a:t>
            </a:r>
            <a:r>
              <a:rPr lang="en-US" sz="2000" dirty="0">
                <a:solidFill>
                  <a:schemeClr val="accent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sz="1600" dirty="0">
                <a:solidFill>
                  <a:schemeClr val="accent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	</a:t>
            </a:r>
            <a:endParaRPr lang="en-US" sz="1600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457189">
              <a:lnSpc>
                <a:spcPct val="80000"/>
              </a:lnSpc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66700" algn="l"/>
              </a:tabLst>
            </a:pP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Schnelle</a:t>
            </a: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Vaskularisierung</a:t>
            </a:r>
            <a:endParaRPr lang="en-US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457189">
              <a:lnSpc>
                <a:spcPct val="80000"/>
              </a:lnSpc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66700" algn="l"/>
              </a:tabLst>
            </a:pP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Osteokonduktivität</a:t>
            </a:r>
            <a:endParaRPr lang="en-US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80000"/>
              </a:lnSpc>
              <a:tabLst>
                <a:tab pos="266700" algn="l"/>
              </a:tabLst>
            </a:pPr>
            <a:endParaRPr lang="en-US" sz="1600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80000"/>
              </a:lnSpc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66700" algn="l"/>
              </a:tabLst>
            </a:pPr>
            <a:endParaRPr lang="en-US" sz="1600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  <a:tabLst>
                <a:tab pos="266700" algn="l"/>
              </a:tabLst>
            </a:pPr>
            <a:r>
              <a:rPr lang="de-DE" sz="2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Mikroporosität</a:t>
            </a:r>
          </a:p>
          <a:p>
            <a:pPr marL="285750" indent="-285750" defTabSz="457189">
              <a:lnSpc>
                <a:spcPct val="80000"/>
              </a:lnSpc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66700" algn="l"/>
              </a:tabLst>
            </a:pP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Porengröße</a:t>
            </a: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1–100 µm</a:t>
            </a:r>
          </a:p>
          <a:p>
            <a:pPr marL="285750" indent="-285750" defTabSz="457189">
              <a:lnSpc>
                <a:spcPct val="80000"/>
              </a:lnSpc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66700" algn="l"/>
              </a:tabLst>
            </a:pP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Geringe</a:t>
            </a: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Dichte</a:t>
            </a:r>
            <a:endParaRPr lang="en-US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457189">
              <a:lnSpc>
                <a:spcPct val="80000"/>
              </a:lnSpc>
              <a:buFont typeface="Symbol" panose="05050102010706020507" pitchFamily="18" charset="2"/>
              <a:buChar char="-"/>
              <a:tabLst>
                <a:tab pos="266700" algn="l"/>
              </a:tabLst>
            </a:pP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Exzellente</a:t>
            </a: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Blutaufnahme</a:t>
            </a:r>
            <a:endParaRPr lang="en-US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defTabSz="457189">
              <a:lnSpc>
                <a:spcPct val="80000"/>
              </a:lnSpc>
              <a:buClr>
                <a:schemeClr val="accent2"/>
              </a:buClr>
              <a:buNone/>
              <a:tabLst>
                <a:tab pos="266700" algn="l"/>
              </a:tabLst>
            </a:pPr>
            <a:endParaRPr lang="en-US" sz="1600" dirty="0">
              <a:solidFill>
                <a:schemeClr val="accent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defTabSz="457189">
              <a:lnSpc>
                <a:spcPct val="80000"/>
              </a:lnSpc>
              <a:buClr>
                <a:schemeClr val="accent2"/>
              </a:buClr>
              <a:buNone/>
              <a:tabLst>
                <a:tab pos="266700" algn="l"/>
              </a:tabLst>
            </a:pPr>
            <a:endParaRPr lang="en-US" sz="1600" dirty="0">
              <a:solidFill>
                <a:schemeClr val="accent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defTabSz="457189">
              <a:lnSpc>
                <a:spcPct val="80000"/>
              </a:lnSpc>
              <a:buClr>
                <a:schemeClr val="accent2"/>
              </a:buClr>
              <a:buFont typeface="Symbol" panose="05050102010706020507" pitchFamily="18" charset="2"/>
              <a:buChar char="-"/>
              <a:tabLst>
                <a:tab pos="266700" algn="l"/>
              </a:tabLst>
            </a:pPr>
            <a:endParaRPr lang="en-US" sz="1600" dirty="0">
              <a:solidFill>
                <a:schemeClr val="accent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defTabSz="457189">
              <a:lnSpc>
                <a:spcPct val="80000"/>
              </a:lnSpc>
              <a:spcAft>
                <a:spcPts val="600"/>
              </a:spcAft>
              <a:buClr>
                <a:schemeClr val="accent2"/>
              </a:buClr>
              <a:buNone/>
              <a:tabLst>
                <a:tab pos="266700" algn="l"/>
              </a:tabLst>
            </a:pPr>
            <a:r>
              <a:rPr lang="de-DE" sz="2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Nanostruktur</a:t>
            </a:r>
            <a:endParaRPr lang="en-US" sz="20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1" indent="-285750" defTabSz="650214">
              <a:lnSpc>
                <a:spcPct val="80000"/>
              </a:lnSpc>
              <a:spcAft>
                <a:spcPts val="853"/>
              </a:spcAft>
              <a:buFont typeface="Symbol" panose="05050102010706020507" pitchFamily="18" charset="2"/>
              <a:buChar char="-"/>
              <a:tabLst>
                <a:tab pos="266700" algn="l"/>
              </a:tabLst>
            </a:pP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Raue</a:t>
            </a: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Oberfläche</a:t>
            </a: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Porengröße</a:t>
            </a: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&lt;1 µm) </a:t>
            </a:r>
          </a:p>
          <a:p>
            <a:pPr marL="285750" lvl="1" indent="-285750" defTabSz="650214">
              <a:lnSpc>
                <a:spcPct val="80000"/>
              </a:lnSpc>
              <a:spcAft>
                <a:spcPts val="853"/>
              </a:spcAft>
              <a:buFont typeface="Symbol" panose="05050102010706020507" pitchFamily="18" charset="2"/>
              <a:buChar char="-"/>
              <a:tabLst>
                <a:tab pos="266700" algn="l"/>
              </a:tabLst>
            </a:pP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Verantwortlich</a:t>
            </a: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für</a:t>
            </a: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schnelle</a:t>
            </a: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Rehydrierung</a:t>
            </a:r>
            <a:endParaRPr lang="en-US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1" indent="-285750" defTabSz="650214">
              <a:lnSpc>
                <a:spcPct val="80000"/>
              </a:lnSpc>
              <a:spcAft>
                <a:spcPts val="853"/>
              </a:spcAft>
              <a:buFont typeface="Symbol" panose="05050102010706020507" pitchFamily="18" charset="2"/>
              <a:buChar char="-"/>
              <a:tabLst>
                <a:tab pos="266700" algn="l"/>
              </a:tabLst>
            </a:pP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Matrix </a:t>
            </a:r>
            <a:r>
              <a:rPr lang="de-D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für die Adhäsion von Zellen, Proteinen (z.B. Wachstumsfaktoren) und Nährstoffen</a:t>
            </a:r>
            <a:endParaRPr lang="en-US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947" y="1801458"/>
            <a:ext cx="2983403" cy="226837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49067" y="4130968"/>
            <a:ext cx="34344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de-DE" sz="9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REM von </a:t>
            </a:r>
            <a:r>
              <a:rPr lang="de-DE" sz="9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maxgraft</a:t>
            </a:r>
            <a:r>
              <a:rPr lang="de-DE" sz="9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® mit freundlicher Genehmigung von Prof. Dr. D. </a:t>
            </a:r>
            <a:r>
              <a:rPr lang="de-DE" sz="9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Rothamel</a:t>
            </a:r>
            <a:endParaRPr kumimoji="0" lang="de-DE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8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28650" y="69910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sz="1800" cap="all" dirty="0">
                <a:solidFill>
                  <a:schemeClr val="tx2"/>
                </a:solidFill>
              </a:rPr>
              <a:t>maxgraft</a:t>
            </a:r>
            <a:r>
              <a:rPr lang="de-DE" sz="1800" cap="all" baseline="30000" dirty="0">
                <a:solidFill>
                  <a:schemeClr val="tx2"/>
                </a:solidFill>
              </a:rPr>
              <a:t>®</a:t>
            </a:r>
            <a:br>
              <a:rPr lang="de-DE" sz="1800" dirty="0"/>
            </a:br>
            <a:r>
              <a:rPr lang="de-DE" sz="2750" dirty="0">
                <a:solidFill>
                  <a:srgbClr val="1E1C11"/>
                </a:solidFill>
              </a:rPr>
              <a:t>Vorteile von Allografts</a:t>
            </a:r>
            <a:endParaRPr sz="2750" dirty="0">
              <a:solidFill>
                <a:srgbClr val="1E1C11"/>
              </a:solidFill>
            </a:endParaRP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628650" y="2819141"/>
            <a:ext cx="7886700" cy="388164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84400" indent="-284400" defTabSz="443484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SzTx/>
              <a:buFont typeface="Symbol" panose="05050102010706020507" pitchFamily="18" charset="2"/>
              <a:buChar char="-"/>
              <a:defRPr sz="1800"/>
            </a:pPr>
            <a:r>
              <a:rPr lang="de-DE" sz="1900" dirty="0">
                <a:solidFill>
                  <a:schemeClr val="tx1"/>
                </a:solidFill>
              </a:rPr>
              <a:t>Keine zweite Operationsstelle</a:t>
            </a:r>
          </a:p>
          <a:p>
            <a:pPr marL="284400" indent="-284400" defTabSz="443484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SzTx/>
              <a:buFont typeface="Symbol" panose="05050102010706020507" pitchFamily="18" charset="2"/>
              <a:buChar char="-"/>
              <a:defRPr sz="1800"/>
            </a:pPr>
            <a:r>
              <a:rPr lang="de-DE" sz="1900" dirty="0">
                <a:solidFill>
                  <a:schemeClr val="tx1"/>
                </a:solidFill>
              </a:rPr>
              <a:t>Keine Morbidität an der Spenderstelle</a:t>
            </a:r>
          </a:p>
          <a:p>
            <a:pPr marL="284400" indent="-284400" defTabSz="443484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SzTx/>
              <a:buFont typeface="Symbol" panose="05050102010706020507" pitchFamily="18" charset="2"/>
              <a:buChar char="-"/>
              <a:defRPr sz="1800"/>
            </a:pPr>
            <a:r>
              <a:rPr lang="de-DE" sz="1900" dirty="0">
                <a:solidFill>
                  <a:schemeClr val="tx1"/>
                </a:solidFill>
              </a:rPr>
              <a:t>Weniger Schmerz</a:t>
            </a:r>
          </a:p>
          <a:p>
            <a:pPr marL="284400" indent="-284400" defTabSz="443484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SzTx/>
              <a:buFont typeface="Symbol" panose="05050102010706020507" pitchFamily="18" charset="2"/>
              <a:buChar char="-"/>
              <a:defRPr sz="1800"/>
            </a:pPr>
            <a:r>
              <a:rPr lang="de-DE" sz="1900" dirty="0">
                <a:solidFill>
                  <a:schemeClr val="tx1"/>
                </a:solidFill>
              </a:rPr>
              <a:t>Unbegrenzte Verfügbarkeit</a:t>
            </a:r>
          </a:p>
          <a:p>
            <a:pPr marL="284400" indent="-284400" defTabSz="443484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SzTx/>
              <a:buFont typeface="Symbol" panose="05050102010706020507" pitchFamily="18" charset="2"/>
              <a:buChar char="-"/>
              <a:defRPr sz="1800"/>
            </a:pPr>
            <a:r>
              <a:rPr lang="de-DE" sz="1900" dirty="0">
                <a:solidFill>
                  <a:schemeClr val="tx1"/>
                </a:solidFill>
              </a:rPr>
              <a:t>Kein klinischer Unterschied bei der abschließenden Inkorporation im Vergleich zu autologem Knochen</a:t>
            </a:r>
            <a:r>
              <a:rPr lang="de-DE" sz="1900" baseline="30000" dirty="0">
                <a:solidFill>
                  <a:schemeClr val="tx1"/>
                </a:solidFill>
              </a:rPr>
              <a:t>2</a:t>
            </a:r>
            <a:r>
              <a:rPr lang="en-US" sz="1900" baseline="30000" dirty="0"/>
              <a:t>–5</a:t>
            </a:r>
            <a:endParaRPr lang="de-DE" sz="1900" baseline="30000" dirty="0">
              <a:solidFill>
                <a:schemeClr val="tx1"/>
              </a:solidFill>
            </a:endParaRPr>
          </a:p>
          <a:p>
            <a:pPr defTabSz="443484">
              <a:lnSpc>
                <a:spcPct val="100000"/>
              </a:lnSpc>
              <a:spcBef>
                <a:spcPts val="0"/>
              </a:spcBef>
              <a:buSzTx/>
              <a:buFont typeface="Symbol" panose="05050102010706020507" pitchFamily="18" charset="2"/>
              <a:buChar char="-"/>
              <a:defRPr sz="1800"/>
            </a:pPr>
            <a:endParaRPr lang="de-DE" baseline="30000" dirty="0">
              <a:solidFill>
                <a:schemeClr val="tx1"/>
              </a:solidFill>
            </a:endParaRPr>
          </a:p>
          <a:p>
            <a:pPr defTabSz="443484">
              <a:lnSpc>
                <a:spcPct val="100000"/>
              </a:lnSpc>
              <a:spcBef>
                <a:spcPts val="0"/>
              </a:spcBef>
              <a:buSzTx/>
              <a:buFont typeface="Symbol" panose="05050102010706020507" pitchFamily="18" charset="2"/>
              <a:buChar char="-"/>
              <a:defRPr sz="1800"/>
            </a:pPr>
            <a:endParaRPr lang="de-DE" baseline="30000" dirty="0">
              <a:solidFill>
                <a:schemeClr val="tx1"/>
              </a:solidFill>
            </a:endParaRPr>
          </a:p>
          <a:p>
            <a:pPr defTabSz="443484">
              <a:lnSpc>
                <a:spcPct val="100000"/>
              </a:lnSpc>
              <a:spcBef>
                <a:spcPts val="0"/>
              </a:spcBef>
              <a:buSzTx/>
              <a:buFont typeface="Symbol" panose="05050102010706020507" pitchFamily="18" charset="2"/>
              <a:buChar char="-"/>
              <a:defRPr sz="1800"/>
            </a:pPr>
            <a:endParaRPr lang="de-DE" baseline="30000" dirty="0">
              <a:solidFill>
                <a:schemeClr val="tx1"/>
              </a:solidFill>
            </a:endParaRPr>
          </a:p>
          <a:p>
            <a:pPr marL="0" lvl="0" indent="0" defTabSz="44348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pPr>
            <a:endParaRPr lang="de-DE" sz="1067" baseline="29750" dirty="0">
              <a:solidFill>
                <a:srgbClr val="1E1C11"/>
              </a:solidFill>
            </a:endParaRPr>
          </a:p>
          <a:p>
            <a:pPr marL="0" lvl="0" indent="0" defTabSz="443484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/>
            </a:pPr>
            <a:r>
              <a:rPr lang="de-DE" sz="1067" baseline="29750" dirty="0">
                <a:solidFill>
                  <a:srgbClr val="1E1C11"/>
                </a:solidFill>
              </a:rPr>
              <a:t>1 </a:t>
            </a:r>
            <a:r>
              <a:rPr lang="de-DE" sz="1067" dirty="0">
                <a:solidFill>
                  <a:srgbClr val="1E1C11"/>
                </a:solidFill>
              </a:rPr>
              <a:t>C.M. Schmitt</a:t>
            </a:r>
            <a:r>
              <a:rPr sz="1067" dirty="0">
                <a:solidFill>
                  <a:srgbClr val="1E1C11"/>
                </a:solidFill>
              </a:rPr>
              <a:t> et al. </a:t>
            </a:r>
            <a:r>
              <a:rPr lang="de-DE" sz="1067" i="1" dirty="0" err="1">
                <a:solidFill>
                  <a:srgbClr val="1E1C11"/>
                </a:solidFill>
              </a:rPr>
              <a:t>Clin</a:t>
            </a:r>
            <a:r>
              <a:rPr lang="de-DE" sz="1067" i="1" dirty="0">
                <a:solidFill>
                  <a:srgbClr val="1E1C11"/>
                </a:solidFill>
              </a:rPr>
              <a:t> Oral </a:t>
            </a:r>
            <a:r>
              <a:rPr lang="de-DE" sz="1067" i="1" dirty="0" err="1">
                <a:solidFill>
                  <a:srgbClr val="1E1C11"/>
                </a:solidFill>
              </a:rPr>
              <a:t>Implants</a:t>
            </a:r>
            <a:r>
              <a:rPr lang="de-DE" sz="1067" i="1" dirty="0">
                <a:solidFill>
                  <a:srgbClr val="1E1C11"/>
                </a:solidFill>
              </a:rPr>
              <a:t> Res </a:t>
            </a:r>
            <a:r>
              <a:rPr sz="1067" b="1" dirty="0">
                <a:solidFill>
                  <a:srgbClr val="1E1C11"/>
                </a:solidFill>
              </a:rPr>
              <a:t>20</a:t>
            </a:r>
            <a:r>
              <a:rPr lang="de-DE" sz="1067" b="1" dirty="0">
                <a:solidFill>
                  <a:srgbClr val="1E1C11"/>
                </a:solidFill>
              </a:rPr>
              <a:t>13</a:t>
            </a:r>
            <a:r>
              <a:rPr lang="de-DE" sz="1067" dirty="0">
                <a:solidFill>
                  <a:srgbClr val="1E1C11"/>
                </a:solidFill>
              </a:rPr>
              <a:t>, </a:t>
            </a:r>
            <a:r>
              <a:rPr lang="de-DE" sz="1067" i="1" dirty="0">
                <a:solidFill>
                  <a:srgbClr val="1E1C11"/>
                </a:solidFill>
              </a:rPr>
              <a:t>24</a:t>
            </a:r>
            <a:r>
              <a:rPr lang="de-DE" sz="1067" dirty="0">
                <a:solidFill>
                  <a:srgbClr val="1E1C11"/>
                </a:solidFill>
              </a:rPr>
              <a:t>, 576</a:t>
            </a:r>
            <a:r>
              <a:rPr lang="en-US" sz="1050" dirty="0"/>
              <a:t>.</a:t>
            </a:r>
            <a:endParaRPr sz="1050" dirty="0">
              <a:solidFill>
                <a:srgbClr val="1E1C11"/>
              </a:solidFill>
            </a:endParaRPr>
          </a:p>
          <a:p>
            <a:pPr marL="0" lvl="0" indent="0" defTabSz="443484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/>
            </a:pPr>
            <a:r>
              <a:rPr lang="de-DE" sz="1067" baseline="29750" dirty="0">
                <a:solidFill>
                  <a:srgbClr val="1E1C11"/>
                </a:solidFill>
              </a:rPr>
              <a:t>2 </a:t>
            </a:r>
            <a:r>
              <a:rPr lang="de-DE" sz="1067" dirty="0">
                <a:solidFill>
                  <a:srgbClr val="1E1C11"/>
                </a:solidFill>
              </a:rPr>
              <a:t>F. Kloss</a:t>
            </a:r>
            <a:r>
              <a:rPr sz="1067" dirty="0">
                <a:solidFill>
                  <a:srgbClr val="1E1C11"/>
                </a:solidFill>
              </a:rPr>
              <a:t> et al. </a:t>
            </a:r>
            <a:r>
              <a:rPr sz="1067" i="1" dirty="0" err="1">
                <a:solidFill>
                  <a:srgbClr val="1E1C11"/>
                </a:solidFill>
              </a:rPr>
              <a:t>Clin</a:t>
            </a:r>
            <a:r>
              <a:rPr sz="1067" i="1" dirty="0">
                <a:solidFill>
                  <a:srgbClr val="1E1C11"/>
                </a:solidFill>
              </a:rPr>
              <a:t> Oral Implants Res </a:t>
            </a:r>
            <a:r>
              <a:rPr sz="1067" b="1" dirty="0">
                <a:solidFill>
                  <a:srgbClr val="1E1C11"/>
                </a:solidFill>
              </a:rPr>
              <a:t>201</a:t>
            </a:r>
            <a:r>
              <a:rPr lang="de-DE" sz="1067" b="1" dirty="0">
                <a:solidFill>
                  <a:srgbClr val="1E1C11"/>
                </a:solidFill>
              </a:rPr>
              <a:t>8</a:t>
            </a:r>
            <a:r>
              <a:rPr lang="de-DE" sz="1067" dirty="0">
                <a:solidFill>
                  <a:srgbClr val="1E1C11"/>
                </a:solidFill>
              </a:rPr>
              <a:t>, </a:t>
            </a:r>
            <a:r>
              <a:rPr lang="de-DE" sz="1067" i="1" dirty="0">
                <a:solidFill>
                  <a:srgbClr val="1E1C11"/>
                </a:solidFill>
              </a:rPr>
              <a:t>29</a:t>
            </a:r>
            <a:r>
              <a:rPr lang="de-DE" sz="1067" dirty="0">
                <a:solidFill>
                  <a:srgbClr val="1E1C11"/>
                </a:solidFill>
              </a:rPr>
              <a:t>, 1163</a:t>
            </a:r>
            <a:r>
              <a:rPr lang="en-US" sz="11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050" baseline="30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3</a:t>
            </a:r>
            <a:r>
              <a:rPr lang="de-DE" sz="105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M. Schlee et al. </a:t>
            </a:r>
            <a:r>
              <a:rPr lang="de-DE" sz="1050" i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Head &amp; Face </a:t>
            </a:r>
            <a:r>
              <a:rPr lang="de-DE" sz="1050" i="1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Medicine</a:t>
            </a:r>
            <a:r>
              <a:rPr lang="de-DE" sz="105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05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2014</a:t>
            </a:r>
            <a:r>
              <a:rPr lang="de-DE" sz="105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de-DE" sz="1050" i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r>
              <a:rPr lang="de-DE" sz="105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21.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050" baseline="30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de-DE" sz="105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J. Nissan et al. </a:t>
            </a:r>
            <a:r>
              <a:rPr lang="de-DE" sz="1050" i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Journal </a:t>
            </a:r>
            <a:r>
              <a:rPr lang="de-DE" sz="1050" i="1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de-DE" sz="1050" i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Biomedical Materials Research</a:t>
            </a:r>
            <a:r>
              <a:rPr lang="de-DE" sz="105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05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2011</a:t>
            </a:r>
            <a:r>
              <a:rPr lang="de-DE" sz="105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de-DE" sz="1050" i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97</a:t>
            </a:r>
            <a:r>
              <a:rPr lang="de-DE" sz="105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509.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050" baseline="30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en-US" sz="105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M.L. Nevins et al. </a:t>
            </a:r>
            <a:r>
              <a:rPr lang="en-US" sz="1050" i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International Journal of Periodontics &amp; Restorative</a:t>
            </a:r>
            <a:r>
              <a:rPr lang="en-US" sz="105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05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1998</a:t>
            </a:r>
            <a:r>
              <a:rPr lang="en-US" sz="105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050" i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</a:t>
            </a:r>
            <a:r>
              <a:rPr lang="en-US" sz="105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34. </a:t>
            </a:r>
            <a:r>
              <a:rPr lang="en-US" sz="105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1998</a:t>
            </a:r>
            <a:r>
              <a:rPr lang="en-US" sz="10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18, 34.</a:t>
            </a:r>
          </a:p>
          <a:p>
            <a:pPr marL="0" lvl="0" indent="0" defTabSz="44348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pPr>
            <a:endParaRPr sz="1067" dirty="0">
              <a:solidFill>
                <a:srgbClr val="1E1C1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28649" y="1687958"/>
            <a:ext cx="8383375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Die wissenschaftliche Evidenz zeigt, dass Allografts im Vergleich zu anderen Knochenersatzmaterialien die beste Option nach patienteneigenen Knochen sind</a:t>
            </a:r>
            <a:r>
              <a:rPr lang="de-DE" sz="2000" baseline="300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98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28650" y="7772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sz="1800" cap="all" dirty="0">
                <a:solidFill>
                  <a:schemeClr val="tx2"/>
                </a:solidFill>
              </a:rPr>
              <a:t>maxgraft</a:t>
            </a:r>
            <a:r>
              <a:rPr lang="de-DE" sz="1800" cap="all" baseline="30000" dirty="0">
                <a:solidFill>
                  <a:schemeClr val="tx2"/>
                </a:solidFill>
              </a:rPr>
              <a:t>®</a:t>
            </a:r>
            <a:br>
              <a:rPr lang="de-DE" sz="1800" dirty="0"/>
            </a:br>
            <a:r>
              <a:rPr lang="de-DE" sz="2750" dirty="0">
                <a:solidFill>
                  <a:srgbClr val="1E1C11"/>
                </a:solidFill>
              </a:rPr>
              <a:t>Nachteile von Autografts</a:t>
            </a:r>
            <a:endParaRPr sz="2750" dirty="0">
              <a:solidFill>
                <a:srgbClr val="1E1C11"/>
              </a:solidFill>
            </a:endParaRP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628650" y="6138454"/>
            <a:ext cx="7886700" cy="5225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buSzTx/>
              <a:buNone/>
              <a:defRPr sz="2500"/>
            </a:pPr>
            <a:r>
              <a:rPr lang="de-DE" sz="1000" baseline="29750" dirty="0">
                <a:solidFill>
                  <a:srgbClr val="1E1C1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A. Joshi et al. </a:t>
            </a:r>
            <a:r>
              <a:rPr lang="en-US" sz="10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Brit. Dent. J. </a:t>
            </a:r>
            <a:r>
              <a:rPr lang="en-US" sz="1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2004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0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196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167.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000" baseline="29750" dirty="0">
                <a:solidFill>
                  <a:srgbClr val="1E1C1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de-DE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M. </a:t>
            </a:r>
            <a:r>
              <a:rPr lang="de-DE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Chiapasco</a:t>
            </a:r>
            <a:r>
              <a:rPr lang="de-DE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 </a:t>
            </a:r>
            <a:r>
              <a:rPr lang="de-DE" sz="10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Oral </a:t>
            </a:r>
            <a:r>
              <a:rPr lang="de-DE" sz="10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Maxillofacial</a:t>
            </a:r>
            <a:r>
              <a:rPr lang="de-DE" sz="10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0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Surg</a:t>
            </a:r>
            <a:r>
              <a:rPr lang="de-DE" sz="10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0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Clin</a:t>
            </a:r>
            <a:r>
              <a:rPr lang="de-DE" sz="10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 Am . </a:t>
            </a:r>
            <a:r>
              <a:rPr lang="de-DE" sz="1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2011</a:t>
            </a:r>
            <a:r>
              <a:rPr lang="de-DE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de-DE" sz="10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23</a:t>
            </a:r>
            <a:r>
              <a:rPr lang="de-DE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1-15.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18, 34.</a:t>
            </a:r>
          </a:p>
          <a:p>
            <a:pPr marL="0" lvl="0" indent="0" defTabSz="44348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pPr>
            <a:endParaRPr sz="1000" dirty="0">
              <a:solidFill>
                <a:srgbClr val="1E1C1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42681" y="1714689"/>
            <a:ext cx="851535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Studie zur postoperativen Morbidität von Beckenkammtransplantationen</a:t>
            </a:r>
            <a:r>
              <a:rPr lang="de-DE" sz="2000" baseline="300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Shape 475"/>
          <p:cNvSpPr txBox="1">
            <a:spLocks/>
          </p:cNvSpPr>
          <p:nvPr/>
        </p:nvSpPr>
        <p:spPr>
          <a:xfrm>
            <a:off x="674370" y="2182546"/>
            <a:ext cx="8148026" cy="226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 marL="574851" indent="-303388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 marL="867965" indent="-323453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 marL="1193346" indent="-390071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 marL="1528763" indent="-452438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5pPr>
            <a:lvl6pPr marL="25400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6pPr>
            <a:lvl7pPr marL="29972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7pPr>
            <a:lvl8pPr marL="34544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8pPr>
            <a:lvl9pPr marL="39116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9pPr>
          </a:lstStyle>
          <a:p>
            <a:pPr marL="0" indent="0" defTabSz="194400">
              <a:spcBef>
                <a:spcPts val="0"/>
              </a:spcBef>
              <a:spcAft>
                <a:spcPts val="600"/>
              </a:spcAft>
              <a:buNone/>
              <a:defRPr sz="4000"/>
            </a:pP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70%		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Noch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Schmerzen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4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Wochen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nach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der OP</a:t>
            </a:r>
          </a:p>
          <a:p>
            <a:pPr marL="0" indent="0" defTabSz="194400">
              <a:spcBef>
                <a:spcPts val="0"/>
              </a:spcBef>
              <a:spcAft>
                <a:spcPts val="600"/>
              </a:spcAft>
              <a:buNone/>
              <a:defRPr sz="4000"/>
            </a:pP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10%		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Noch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Schmerzen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3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Monate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nach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der OP </a:t>
            </a:r>
          </a:p>
          <a:p>
            <a:pPr marL="0" indent="0" defTabSz="194400">
              <a:spcBef>
                <a:spcPts val="0"/>
              </a:spcBef>
              <a:spcAft>
                <a:spcPts val="600"/>
              </a:spcAft>
              <a:buNone/>
              <a:defRPr sz="4000"/>
            </a:pP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13,3%	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Funktionsbeeinträchtigung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nach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6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Wochen</a:t>
            </a:r>
            <a:endParaRPr lang="en-US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defTabSz="194400">
              <a:spcBef>
                <a:spcPts val="0"/>
              </a:spcBef>
              <a:spcAft>
                <a:spcPts val="600"/>
              </a:spcAft>
              <a:buNone/>
              <a:defRPr sz="4000"/>
            </a:pP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24%		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Parästhesie</a:t>
            </a:r>
            <a:endParaRPr lang="en-US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defTabSz="194400">
              <a:spcBef>
                <a:spcPts val="0"/>
              </a:spcBef>
              <a:spcAft>
                <a:spcPts val="600"/>
              </a:spcAft>
              <a:buNone/>
              <a:defRPr sz="4000"/>
            </a:pP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2,4%		Deformation</a:t>
            </a:r>
          </a:p>
          <a:p>
            <a:pPr marL="0" indent="0" defTabSz="194400">
              <a:spcBef>
                <a:spcPts val="0"/>
              </a:spcBef>
              <a:spcAft>
                <a:spcPts val="600"/>
              </a:spcAft>
              <a:buNone/>
              <a:defRPr sz="4000"/>
            </a:pP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3,2%		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Infektionen</a:t>
            </a:r>
            <a:endParaRPr lang="en-US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defTabSz="194400">
              <a:spcBef>
                <a:spcPts val="0"/>
              </a:spcBef>
              <a:spcAft>
                <a:spcPts val="600"/>
              </a:spcAft>
              <a:buNone/>
              <a:defRPr sz="4000"/>
            </a:pP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4,1%		Fraktur</a:t>
            </a:r>
          </a:p>
          <a:p>
            <a:pPr marL="0" indent="0" defTabSz="914400">
              <a:spcBef>
                <a:spcPts val="1200"/>
              </a:spcBef>
              <a:buSzTx/>
              <a:buNone/>
              <a:defRPr sz="4000"/>
            </a:pPr>
            <a:r>
              <a:rPr lang="en-US" sz="18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</a:t>
            </a:r>
            <a:r>
              <a:rPr lang="de-DE" sz="18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mehr als 15% der Patienten würden dem Operationsverfahren nicht noch einmal zustimmen</a:t>
            </a:r>
            <a:endParaRPr lang="en-US" sz="18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478"/>
          <p:cNvSpPr/>
          <p:nvPr/>
        </p:nvSpPr>
        <p:spPr>
          <a:xfrm>
            <a:off x="628650" y="5509161"/>
            <a:ext cx="814802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900"/>
              </a:spcBef>
              <a:buClr>
                <a:srgbClr val="A7C531"/>
              </a:buClr>
              <a:defRPr sz="4700" b="1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buClrTx/>
            </a:pPr>
            <a:r>
              <a:rPr sz="18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</a:t>
            </a:r>
            <a:r>
              <a:rPr lang="en-US" sz="18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</a:t>
            </a:r>
            <a:r>
              <a:rPr sz="18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60% </a:t>
            </a:r>
            <a:r>
              <a:rPr lang="de-DE" sz="18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</a:t>
            </a:r>
            <a:r>
              <a:rPr sz="1800" b="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esorption</a:t>
            </a:r>
            <a:r>
              <a:rPr sz="18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</a:t>
            </a:r>
            <a:r>
              <a:rPr lang="en-US" sz="18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</a:t>
            </a:r>
            <a:r>
              <a:rPr sz="18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</a:t>
            </a:r>
            <a:r>
              <a:rPr lang="de-DE" sz="18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Jahre</a:t>
            </a:r>
            <a:r>
              <a:rPr sz="18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8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nach </a:t>
            </a:r>
            <a:r>
              <a:rPr lang="de-DE" sz="1800" b="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Implantatbelastung</a:t>
            </a:r>
            <a:endParaRPr sz="1800" b="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66126" y="5100212"/>
            <a:ext cx="782955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Relevante Resorption</a:t>
            </a:r>
            <a:r>
              <a:rPr lang="de-DE" sz="2000" baseline="300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5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28650" y="7772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sz="1800" cap="all" dirty="0">
                <a:solidFill>
                  <a:schemeClr val="tx2"/>
                </a:solidFill>
              </a:rPr>
              <a:t>maxgraft</a:t>
            </a:r>
            <a:r>
              <a:rPr lang="de-DE" sz="1800" cap="all" baseline="30000" dirty="0">
                <a:solidFill>
                  <a:schemeClr val="tx2"/>
                </a:solidFill>
              </a:rPr>
              <a:t>®</a:t>
            </a:r>
            <a:br>
              <a:rPr lang="de-DE" sz="1800" dirty="0"/>
            </a:br>
            <a:r>
              <a:rPr lang="de-DE" sz="2750" dirty="0" err="1">
                <a:solidFill>
                  <a:srgbClr val="1E1C11"/>
                </a:solidFill>
              </a:rPr>
              <a:t>Remodelingpotential</a:t>
            </a:r>
            <a:endParaRPr sz="2750" dirty="0">
              <a:solidFill>
                <a:srgbClr val="1E1C11"/>
              </a:solidFill>
            </a:endParaRPr>
          </a:p>
        </p:txBody>
      </p:sp>
      <p:sp>
        <p:nvSpPr>
          <p:cNvPr id="6" name="Shape 109"/>
          <p:cNvSpPr>
            <a:spLocks noGrp="1"/>
          </p:cNvSpPr>
          <p:nvPr>
            <p:ph type="body" idx="1"/>
          </p:nvPr>
        </p:nvSpPr>
        <p:spPr>
          <a:xfrm>
            <a:off x="643360" y="1744980"/>
            <a:ext cx="8500639" cy="176784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sz="2600" dirty="0">
                <a:solidFill>
                  <a:srgbClr val="1E1C1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Optimale </a:t>
            </a:r>
            <a:r>
              <a:rPr lang="de-DE" sz="2600" dirty="0" err="1">
                <a:solidFill>
                  <a:srgbClr val="1E1C1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Osteokonduktivität</a:t>
            </a:r>
            <a:endParaRPr lang="de-DE" sz="2600" dirty="0">
              <a:solidFill>
                <a:srgbClr val="1E1C1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lnSpc>
                <a:spcPct val="120000"/>
              </a:lnSpc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sz="2600" dirty="0">
                <a:solidFill>
                  <a:srgbClr val="1E1C1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Natürliche Regeneration durch </a:t>
            </a:r>
            <a:r>
              <a:rPr lang="de-DE" sz="2600" dirty="0" err="1">
                <a:solidFill>
                  <a:srgbClr val="1E1C1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Remodeling</a:t>
            </a:r>
            <a:endParaRPr lang="de-DE" sz="2600" dirty="0">
              <a:solidFill>
                <a:srgbClr val="1E1C1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lnSpc>
                <a:spcPct val="120000"/>
              </a:lnSpc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sz="2600" dirty="0">
                <a:solidFill>
                  <a:srgbClr val="1E1C1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Schleichende Substitution mit eigenem Knochen</a:t>
            </a:r>
          </a:p>
          <a:p>
            <a:pPr lvl="0">
              <a:lnSpc>
                <a:spcPct val="120000"/>
              </a:lnSpc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Exzellentes </a:t>
            </a:r>
            <a:r>
              <a:rPr lang="de-DE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Remodeling</a:t>
            </a:r>
            <a:r>
              <a:rPr lang="de-DE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durch biologische Ähnlichkeit zu Eigenknochen</a:t>
            </a:r>
          </a:p>
          <a:p>
            <a:pPr lvl="0"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endParaRPr sz="2400" dirty="0">
              <a:solidFill>
                <a:srgbClr val="1E1C1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20230" y="5716687"/>
            <a:ext cx="804437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rtl="0" latinLnBrk="1" hangingPunct="0"/>
            <a:r>
              <a:rPr lang="de-DE" sz="1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Biopsien von </a:t>
            </a:r>
            <a:r>
              <a:rPr lang="de-DE" sz="10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maxgraft</a:t>
            </a:r>
            <a:r>
              <a:rPr lang="de-DE" sz="1000" baseline="30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®</a:t>
            </a:r>
            <a:r>
              <a:rPr lang="de-DE" sz="1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Der allogene Partikel (*) ist an den leeren Hohlräumen der Osteozyten zu erkennen und ist mit zirkulären Resorptions-lakunen übersät</a:t>
            </a:r>
            <a:r>
              <a:rPr kumimoji="0" lang="de-DE" sz="1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. </a:t>
            </a:r>
            <a:r>
              <a:rPr lang="de-DE" sz="1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Der Partikel ist in neu gebildeten  </a:t>
            </a:r>
            <a:r>
              <a:rPr lang="de-DE" sz="10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Geflechtknochen</a:t>
            </a:r>
            <a:r>
              <a:rPr lang="de-DE" sz="1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(WB) und Bindegewebe (CT) eingebettet, was die optimale </a:t>
            </a:r>
          </a:p>
          <a:p>
            <a:pPr algn="just" rtl="0" latinLnBrk="1" hangingPunct="0"/>
            <a:r>
              <a:rPr lang="de-DE" sz="10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Osteokonduktivität</a:t>
            </a:r>
            <a:r>
              <a:rPr lang="de-DE" sz="1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demonstriert. Hervorgehobene Osteoblasten (⇩) zeigen die natürliche Regeneration durch schleichende Substitution.</a:t>
            </a:r>
            <a:endParaRPr kumimoji="0" lang="de-DE" sz="1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  <a:p>
            <a:pPr marL="0" marR="0" indent="0" algn="just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  <a:p>
            <a:pPr marL="0" marR="0" indent="0" algn="just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Histologische Bilder mit freundlicher Genehmigung von Prof. Dr. med. W. Götz, Universitätsklinikum</a:t>
            </a:r>
            <a:r>
              <a:rPr kumimoji="0" lang="de-DE" sz="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 Bonn</a:t>
            </a:r>
            <a:endParaRPr kumimoji="0" lang="de-DE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5215785" y="3444240"/>
            <a:ext cx="3271702" cy="2235311"/>
            <a:chOff x="503213" y="930781"/>
            <a:chExt cx="3357248" cy="251551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13" y="930781"/>
              <a:ext cx="3357248" cy="2515517"/>
            </a:xfrm>
            <a:prstGeom prst="rect">
              <a:avLst/>
            </a:prstGeom>
          </p:spPr>
        </p:pic>
        <p:sp>
          <p:nvSpPr>
            <p:cNvPr id="13" name="Pfeil nach unten 12"/>
            <p:cNvSpPr/>
            <p:nvPr/>
          </p:nvSpPr>
          <p:spPr>
            <a:xfrm>
              <a:off x="1403648" y="1700808"/>
              <a:ext cx="144016" cy="216024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4" name="Pfeil nach unten 13"/>
            <p:cNvSpPr/>
            <p:nvPr/>
          </p:nvSpPr>
          <p:spPr>
            <a:xfrm>
              <a:off x="2472742" y="2564904"/>
              <a:ext cx="144016" cy="216024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69EABD5-B132-42C9-96D9-BC8815C766C3}"/>
              </a:ext>
            </a:extLst>
          </p:cNvPr>
          <p:cNvGrpSpPr/>
          <p:nvPr/>
        </p:nvGrpSpPr>
        <p:grpSpPr>
          <a:xfrm>
            <a:off x="643361" y="3444240"/>
            <a:ext cx="3258460" cy="2235312"/>
            <a:chOff x="4277874" y="3801919"/>
            <a:chExt cx="3509229" cy="2499780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A5797A0-B45C-43EB-9B14-D66F47FB0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874" y="3801919"/>
              <a:ext cx="3336246" cy="2499780"/>
            </a:xfrm>
            <a:prstGeom prst="rect">
              <a:avLst/>
            </a:prstGeom>
          </p:spPr>
        </p:pic>
        <p:sp>
          <p:nvSpPr>
            <p:cNvPr id="17" name="Textfeld 2">
              <a:extLst>
                <a:ext uri="{FF2B5EF4-FFF2-40B4-BE49-F238E27FC236}">
                  <a16:creationId xmlns:a16="http://schemas.microsoft.com/office/drawing/2014/main" id="{D681A9D8-4586-4E22-9DD6-4B26A7CBDE75}"/>
                </a:ext>
              </a:extLst>
            </p:cNvPr>
            <p:cNvSpPr txBox="1"/>
            <p:nvPr/>
          </p:nvSpPr>
          <p:spPr>
            <a:xfrm>
              <a:off x="5207524" y="530120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CT</a:t>
              </a:r>
            </a:p>
          </p:txBody>
        </p:sp>
        <p:sp>
          <p:nvSpPr>
            <p:cNvPr id="18" name="Textfeld 19">
              <a:extLst>
                <a:ext uri="{FF2B5EF4-FFF2-40B4-BE49-F238E27FC236}">
                  <a16:creationId xmlns:a16="http://schemas.microsoft.com/office/drawing/2014/main" id="{EAFA13A4-FCA2-4DFC-8990-BE174CC2FA0D}"/>
                </a:ext>
              </a:extLst>
            </p:cNvPr>
            <p:cNvSpPr txBox="1"/>
            <p:nvPr/>
          </p:nvSpPr>
          <p:spPr>
            <a:xfrm>
              <a:off x="7139031" y="4503282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4000" dirty="0"/>
                <a:t>*</a:t>
              </a:r>
            </a:p>
          </p:txBody>
        </p:sp>
        <p:sp>
          <p:nvSpPr>
            <p:cNvPr id="19" name="Textfeld 20">
              <a:extLst>
                <a:ext uri="{FF2B5EF4-FFF2-40B4-BE49-F238E27FC236}">
                  <a16:creationId xmlns:a16="http://schemas.microsoft.com/office/drawing/2014/main" id="{EED1DEF4-ED39-4368-A4E6-5C72738924C1}"/>
                </a:ext>
              </a:extLst>
            </p:cNvPr>
            <p:cNvSpPr txBox="1"/>
            <p:nvPr/>
          </p:nvSpPr>
          <p:spPr>
            <a:xfrm>
              <a:off x="6037658" y="505180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WB</a:t>
              </a: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5700805" y="2149231"/>
            <a:ext cx="3521350" cy="5314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5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746414" y="881484"/>
            <a:ext cx="7886700" cy="152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 defTabSz="914400">
              <a:lnSpc>
                <a:spcPct val="90000"/>
              </a:lnSpc>
            </a:pPr>
            <a:r>
              <a:rPr lang="de-DE" sz="38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3</a:t>
            </a:r>
            <a:r>
              <a:rPr sz="38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. S</a:t>
            </a:r>
            <a:r>
              <a:rPr lang="de-DE" sz="3800" dirty="0" err="1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icherheitsaspekte</a:t>
            </a:r>
            <a:endParaRPr sz="3800" dirty="0">
              <a:solidFill>
                <a:srgbClr val="1E1C11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</p:txBody>
      </p:sp>
      <p:sp>
        <p:nvSpPr>
          <p:cNvPr id="5" name="Shape 37"/>
          <p:cNvSpPr>
            <a:spLocks noGrp="1"/>
          </p:cNvSpPr>
          <p:nvPr>
            <p:ph type="body" idx="1"/>
          </p:nvPr>
        </p:nvSpPr>
        <p:spPr>
          <a:xfrm>
            <a:off x="3236490" y="2064096"/>
            <a:ext cx="3229820" cy="332724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sz="2000" dirty="0">
                <a:solidFill>
                  <a:srgbClr val="1E1C11"/>
                </a:solidFill>
              </a:rPr>
              <a:t>Serologische Testung</a:t>
            </a:r>
            <a:endParaRPr sz="2000" dirty="0">
              <a:solidFill>
                <a:srgbClr val="1E1C11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sz="2000" dirty="0" err="1">
                <a:solidFill>
                  <a:srgbClr val="1E1C11"/>
                </a:solidFill>
              </a:rPr>
              <a:t>Allotec</a:t>
            </a:r>
            <a:r>
              <a:rPr lang="de-DE" sz="2000" baseline="30000" dirty="0">
                <a:solidFill>
                  <a:srgbClr val="1E1C11"/>
                </a:solidFill>
              </a:rPr>
              <a:t>®</a:t>
            </a:r>
            <a:r>
              <a:rPr lang="de-DE" sz="2000" dirty="0">
                <a:solidFill>
                  <a:srgbClr val="1E1C11"/>
                </a:solidFill>
              </a:rPr>
              <a:t>-Prozess</a:t>
            </a:r>
            <a:endParaRPr sz="2000" dirty="0">
              <a:solidFill>
                <a:srgbClr val="1E1C1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1592668" y="2266901"/>
            <a:ext cx="5958664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lang="de-DE" sz="4000" dirty="0">
                <a:solidFill>
                  <a:srgbClr val="00B0F0"/>
                </a:solidFill>
                <a:latin typeface="Arial Unicode MS" charset="0"/>
                <a:ea typeface="Arial Unicode MS" charset="0"/>
                <a:cs typeface="Arial Unicode MS" charset="0"/>
              </a:rPr>
              <a:t>max</a:t>
            </a:r>
            <a:r>
              <a:rPr lang="de-DE" sz="4000" dirty="0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rPr>
              <a:t>graft</a:t>
            </a:r>
            <a:r>
              <a:rPr lang="de-DE" sz="4000" baseline="30000" dirty="0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rPr>
              <a:t>®</a:t>
            </a:r>
            <a:r>
              <a:rPr lang="de-DE" sz="40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</a:p>
          <a:p>
            <a:pPr lvl="0" algn="ctr"/>
            <a:r>
              <a:rPr lang="de-DE" sz="40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Referentenpräsentation</a:t>
            </a:r>
            <a:endParaRPr sz="4000" dirty="0">
              <a:solidFill>
                <a:srgbClr val="1E1C11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3" name="Shape 128"/>
          <p:cNvSpPr/>
          <p:nvPr/>
        </p:nvSpPr>
        <p:spPr>
          <a:xfrm>
            <a:off x="628650" y="2955554"/>
            <a:ext cx="7886700" cy="0"/>
          </a:xfrm>
          <a:prstGeom prst="line">
            <a:avLst/>
          </a:prstGeom>
          <a:ln>
            <a:solidFill>
              <a:srgbClr val="00B0F0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28650" y="7772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sz="1800" cap="all" dirty="0" err="1">
                <a:solidFill>
                  <a:schemeClr val="tx2"/>
                </a:solidFill>
              </a:rPr>
              <a:t>SiCHERHEITSASPEKTE</a:t>
            </a:r>
            <a:br>
              <a:rPr lang="de-DE" sz="1800" cap="all" dirty="0">
                <a:solidFill>
                  <a:schemeClr val="tx2"/>
                </a:solidFill>
              </a:rPr>
            </a:br>
            <a:r>
              <a:rPr lang="de-DE" sz="2750" dirty="0">
                <a:solidFill>
                  <a:srgbClr val="1E1C11"/>
                </a:solidFill>
              </a:rPr>
              <a:t>Serologische Testung</a:t>
            </a:r>
            <a:endParaRPr sz="2750" dirty="0">
              <a:solidFill>
                <a:srgbClr val="1E1C1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6" y="2605346"/>
            <a:ext cx="8462956" cy="355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hape 109">
            <a:extLst>
              <a:ext uri="{FF2B5EF4-FFF2-40B4-BE49-F238E27FC236}">
                <a16:creationId xmlns:a16="http://schemas.microsoft.com/office/drawing/2014/main" id="{A078BC4B-541A-4CC0-9805-DE0E2B6A2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11273"/>
            <a:ext cx="7886700" cy="9311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Clr>
                <a:srgbClr val="1E1C11"/>
              </a:buClr>
              <a:buNone/>
              <a:defRPr sz="1800"/>
            </a:pPr>
            <a:r>
              <a:rPr lang="en-US" sz="1800" dirty="0"/>
              <a:t>Nur </a:t>
            </a:r>
            <a:r>
              <a:rPr lang="en-US" sz="1800" dirty="0" err="1"/>
              <a:t>negativ</a:t>
            </a:r>
            <a:r>
              <a:rPr lang="en-US" sz="1800" dirty="0"/>
              <a:t> </a:t>
            </a:r>
            <a:r>
              <a:rPr lang="en-US" sz="1800" dirty="0" err="1"/>
              <a:t>getestetes</a:t>
            </a:r>
            <a:r>
              <a:rPr lang="en-US" sz="1800" dirty="0"/>
              <a:t> </a:t>
            </a:r>
            <a:r>
              <a:rPr lang="en-US" sz="1800" dirty="0" err="1"/>
              <a:t>Spendergewebe</a:t>
            </a:r>
            <a:r>
              <a:rPr lang="en-US" sz="1800" dirty="0"/>
              <a:t> </a:t>
            </a:r>
            <a:r>
              <a:rPr lang="en-US" sz="1800" dirty="0" err="1"/>
              <a:t>wird</a:t>
            </a:r>
            <a:r>
              <a:rPr lang="en-US" sz="1800" dirty="0"/>
              <a:t>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Allotec</a:t>
            </a:r>
            <a:r>
              <a:rPr lang="en-US" sz="1800" baseline="30000" dirty="0"/>
              <a:t>®</a:t>
            </a:r>
            <a:r>
              <a:rPr lang="en-US" sz="1800" dirty="0"/>
              <a:t>-</a:t>
            </a:r>
            <a:r>
              <a:rPr lang="en-US" sz="1800" dirty="0" err="1"/>
              <a:t>Prozess</a:t>
            </a:r>
            <a:r>
              <a:rPr lang="en-US" sz="1800" dirty="0"/>
              <a:t> </a:t>
            </a:r>
            <a:r>
              <a:rPr lang="en-US" sz="1800" dirty="0" err="1"/>
              <a:t>verwendet</a:t>
            </a:r>
            <a:r>
              <a:rPr lang="en-US" sz="1800" dirty="0"/>
              <a:t>.</a:t>
            </a:r>
            <a:endParaRPr sz="1800" dirty="0">
              <a:solidFill>
                <a:srgbClr val="1E1C11"/>
              </a:solidFill>
            </a:endParaRPr>
          </a:p>
        </p:txBody>
      </p:sp>
      <p:sp>
        <p:nvSpPr>
          <p:cNvPr id="5" name="Shape 109">
            <a:extLst>
              <a:ext uri="{FF2B5EF4-FFF2-40B4-BE49-F238E27FC236}">
                <a16:creationId xmlns:a16="http://schemas.microsoft.com/office/drawing/2014/main" id="{4B3D33C9-547A-4813-9091-6D404B201AAC}"/>
              </a:ext>
            </a:extLst>
          </p:cNvPr>
          <p:cNvSpPr txBox="1">
            <a:spLocks/>
          </p:cNvSpPr>
          <p:nvPr/>
        </p:nvSpPr>
        <p:spPr>
          <a:xfrm>
            <a:off x="643361" y="1987263"/>
            <a:ext cx="4789699" cy="93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 marL="574851" indent="-303388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 marL="867965" indent="-323453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 marL="1193346" indent="-390071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 marL="1528763" indent="-452438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5pPr>
            <a:lvl6pPr marL="25400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6pPr>
            <a:lvl7pPr marL="29972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7pPr>
            <a:lvl8pPr marL="34544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8pPr>
            <a:lvl9pPr marL="39116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9pPr>
          </a:lstStyle>
          <a:p>
            <a:pPr marL="457200" indent="-457200" defTabSz="914400">
              <a:buClr>
                <a:srgbClr val="1E1C11"/>
              </a:buClr>
              <a:buFontTx/>
              <a:buChar char="-"/>
              <a:defRPr sz="1800"/>
            </a:pPr>
            <a:endParaRPr lang="en-US" sz="2400" dirty="0">
              <a:solidFill>
                <a:srgbClr val="1E1C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28650" y="6209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sz="1800" cap="all" dirty="0" err="1">
                <a:solidFill>
                  <a:schemeClr val="tx2"/>
                </a:solidFill>
              </a:rPr>
              <a:t>SiCHERHEITSASPEKTE</a:t>
            </a:r>
            <a:br>
              <a:rPr lang="de-DE" sz="1800" dirty="0"/>
            </a:br>
            <a:r>
              <a:rPr lang="de-DE" sz="2750" dirty="0" err="1">
                <a:solidFill>
                  <a:srgbClr val="1E1C11"/>
                </a:solidFill>
              </a:rPr>
              <a:t>Allotec</a:t>
            </a:r>
            <a:r>
              <a:rPr lang="de-DE" sz="2750" baseline="30000" dirty="0">
                <a:solidFill>
                  <a:srgbClr val="1E1C11"/>
                </a:solidFill>
              </a:rPr>
              <a:t>®</a:t>
            </a:r>
            <a:r>
              <a:rPr lang="de-DE" sz="2750" dirty="0">
                <a:solidFill>
                  <a:srgbClr val="1E1C11"/>
                </a:solidFill>
              </a:rPr>
              <a:t>-Prozess</a:t>
            </a:r>
            <a:endParaRPr sz="2750" dirty="0">
              <a:solidFill>
                <a:srgbClr val="1E1C11"/>
              </a:solidFill>
            </a:endParaRPr>
          </a:p>
        </p:txBody>
      </p:sp>
      <p:sp>
        <p:nvSpPr>
          <p:cNvPr id="17" name="Shape 189"/>
          <p:cNvSpPr/>
          <p:nvPr/>
        </p:nvSpPr>
        <p:spPr>
          <a:xfrm>
            <a:off x="2410228" y="2916540"/>
            <a:ext cx="224315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sz="1200" dirty="0">
                <a:solidFill>
                  <a:srgbClr val="00B2FF"/>
                </a:solidFill>
              </a:rPr>
              <a:t>S</a:t>
            </a:r>
            <a:r>
              <a:rPr lang="de-DE" sz="1200" dirty="0" err="1">
                <a:solidFill>
                  <a:srgbClr val="00B2FF"/>
                </a:solidFill>
              </a:rPr>
              <a:t>chritt</a:t>
            </a:r>
            <a:r>
              <a:rPr sz="1200" dirty="0">
                <a:solidFill>
                  <a:srgbClr val="00B2FF"/>
                </a:solidFill>
              </a:rPr>
              <a:t> </a:t>
            </a:r>
            <a:r>
              <a:rPr lang="de-DE" sz="1200" dirty="0">
                <a:solidFill>
                  <a:srgbClr val="00B2FF"/>
                </a:solidFill>
              </a:rPr>
              <a:t>2</a:t>
            </a:r>
            <a:r>
              <a:rPr sz="1200" dirty="0">
                <a:solidFill>
                  <a:srgbClr val="00B2FF"/>
                </a:solidFill>
              </a:rPr>
              <a:t> </a:t>
            </a:r>
            <a:endParaRPr sz="1200" dirty="0">
              <a:solidFill>
                <a:srgbClr val="787977"/>
              </a:solidFill>
            </a:endParaRPr>
          </a:p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lang="en-GB" sz="1200" dirty="0" err="1">
                <a:solidFill>
                  <a:schemeClr val="tx1"/>
                </a:solidFill>
              </a:rPr>
              <a:t>Entfettung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mit</a:t>
            </a:r>
            <a:r>
              <a:rPr lang="de-DE" sz="1200" dirty="0">
                <a:solidFill>
                  <a:schemeClr val="tx1"/>
                </a:solidFill>
              </a:rPr>
              <a:t> Ultraschallbad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8" name="Shape 190"/>
          <p:cNvSpPr/>
          <p:nvPr/>
        </p:nvSpPr>
        <p:spPr>
          <a:xfrm>
            <a:off x="2411813" y="3643418"/>
            <a:ext cx="45720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sz="1200" dirty="0">
                <a:solidFill>
                  <a:srgbClr val="00B2FF"/>
                </a:solidFill>
              </a:rPr>
              <a:t>S</a:t>
            </a:r>
            <a:r>
              <a:rPr lang="de-DE" sz="1200" dirty="0" err="1">
                <a:solidFill>
                  <a:srgbClr val="00B2FF"/>
                </a:solidFill>
              </a:rPr>
              <a:t>chritt</a:t>
            </a:r>
            <a:r>
              <a:rPr sz="1200" dirty="0">
                <a:solidFill>
                  <a:srgbClr val="00B2FF"/>
                </a:solidFill>
              </a:rPr>
              <a:t> </a:t>
            </a:r>
            <a:r>
              <a:rPr lang="de-DE" sz="1200" dirty="0">
                <a:solidFill>
                  <a:srgbClr val="00B2FF"/>
                </a:solidFill>
              </a:rPr>
              <a:t>3</a:t>
            </a:r>
            <a:endParaRPr sz="1200" dirty="0">
              <a:solidFill>
                <a:srgbClr val="787977"/>
              </a:solidFill>
            </a:endParaRPr>
          </a:p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sz="1200" dirty="0" err="1">
                <a:solidFill>
                  <a:schemeClr val="tx1"/>
                </a:solidFill>
              </a:rPr>
              <a:t>Diethylether</a:t>
            </a:r>
            <a:r>
              <a:rPr sz="1200" dirty="0">
                <a:solidFill>
                  <a:schemeClr val="tx1"/>
                </a:solidFill>
              </a:rPr>
              <a:t> </a:t>
            </a:r>
            <a:r>
              <a:rPr lang="de-DE" sz="1200" dirty="0">
                <a:solidFill>
                  <a:schemeClr val="tx1"/>
                </a:solidFill>
              </a:rPr>
              <a:t>und E</a:t>
            </a:r>
            <a:r>
              <a:rPr sz="1200" dirty="0" err="1">
                <a:solidFill>
                  <a:schemeClr val="tx1"/>
                </a:solidFill>
              </a:rPr>
              <a:t>thanol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9" name="Shape 191"/>
          <p:cNvSpPr/>
          <p:nvPr/>
        </p:nvSpPr>
        <p:spPr>
          <a:xfrm>
            <a:off x="2410228" y="4410846"/>
            <a:ext cx="46101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sz="1200" dirty="0">
                <a:solidFill>
                  <a:srgbClr val="00B2FF"/>
                </a:solidFill>
              </a:rPr>
              <a:t>S</a:t>
            </a:r>
            <a:r>
              <a:rPr lang="de-DE" sz="1200" dirty="0" err="1">
                <a:solidFill>
                  <a:srgbClr val="00B2FF"/>
                </a:solidFill>
              </a:rPr>
              <a:t>chritt</a:t>
            </a:r>
            <a:r>
              <a:rPr sz="1200" dirty="0">
                <a:solidFill>
                  <a:srgbClr val="00B2FF"/>
                </a:solidFill>
              </a:rPr>
              <a:t> </a:t>
            </a:r>
            <a:r>
              <a:rPr lang="de-DE" sz="1200" dirty="0">
                <a:solidFill>
                  <a:srgbClr val="00B2FF"/>
                </a:solidFill>
              </a:rPr>
              <a:t>4</a:t>
            </a:r>
            <a:endParaRPr sz="1200" dirty="0">
              <a:solidFill>
                <a:srgbClr val="00B2FF"/>
              </a:solidFill>
            </a:endParaRPr>
          </a:p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lang="de-DE" sz="1200" dirty="0">
                <a:solidFill>
                  <a:schemeClr val="tx1"/>
                </a:solidFill>
              </a:rPr>
              <a:t>O</a:t>
            </a:r>
            <a:r>
              <a:rPr sz="1200" dirty="0" err="1">
                <a:solidFill>
                  <a:schemeClr val="tx1"/>
                </a:solidFill>
              </a:rPr>
              <a:t>xidative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Behandlung</a:t>
            </a:r>
            <a:r>
              <a:rPr sz="1200" dirty="0">
                <a:solidFill>
                  <a:schemeClr val="tx1"/>
                </a:solidFill>
              </a:rPr>
              <a:t> H</a:t>
            </a:r>
            <a:r>
              <a:rPr sz="1200" baseline="-37666" dirty="0">
                <a:solidFill>
                  <a:schemeClr val="tx1"/>
                </a:solidFill>
              </a:rPr>
              <a:t>2</a:t>
            </a:r>
            <a:r>
              <a:rPr sz="1200" dirty="0">
                <a:solidFill>
                  <a:schemeClr val="tx1"/>
                </a:solidFill>
              </a:rPr>
              <a:t>O</a:t>
            </a:r>
            <a:r>
              <a:rPr sz="1200" baseline="-37666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Shape 192"/>
          <p:cNvSpPr/>
          <p:nvPr/>
        </p:nvSpPr>
        <p:spPr>
          <a:xfrm>
            <a:off x="2411813" y="5104740"/>
            <a:ext cx="442798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sz="1200" dirty="0">
                <a:solidFill>
                  <a:srgbClr val="00B2FF"/>
                </a:solidFill>
              </a:rPr>
              <a:t>S</a:t>
            </a:r>
            <a:r>
              <a:rPr lang="de-DE" sz="1200" dirty="0" err="1">
                <a:solidFill>
                  <a:srgbClr val="00B2FF"/>
                </a:solidFill>
              </a:rPr>
              <a:t>chritt</a:t>
            </a:r>
            <a:r>
              <a:rPr sz="1200" dirty="0">
                <a:solidFill>
                  <a:srgbClr val="00B2FF"/>
                </a:solidFill>
              </a:rPr>
              <a:t> </a:t>
            </a:r>
            <a:r>
              <a:rPr lang="de-DE" sz="1200" dirty="0">
                <a:solidFill>
                  <a:srgbClr val="00B2FF"/>
                </a:solidFill>
              </a:rPr>
              <a:t>5</a:t>
            </a:r>
            <a:endParaRPr sz="1200" dirty="0">
              <a:solidFill>
                <a:srgbClr val="00B2FF"/>
              </a:solidFill>
            </a:endParaRPr>
          </a:p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sz="1200" dirty="0" err="1">
                <a:solidFill>
                  <a:schemeClr val="tx1"/>
                </a:solidFill>
              </a:rPr>
              <a:t>Lyophili</a:t>
            </a:r>
            <a:r>
              <a:rPr lang="de-DE" sz="1200" dirty="0" err="1">
                <a:solidFill>
                  <a:schemeClr val="tx1"/>
                </a:solidFill>
              </a:rPr>
              <a:t>sierung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1" name="Shape 193"/>
          <p:cNvSpPr/>
          <p:nvPr/>
        </p:nvSpPr>
        <p:spPr>
          <a:xfrm>
            <a:off x="2410228" y="5901864"/>
            <a:ext cx="205261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sz="1200" dirty="0">
                <a:solidFill>
                  <a:srgbClr val="00B2FF"/>
                </a:solidFill>
              </a:rPr>
              <a:t>S</a:t>
            </a:r>
            <a:r>
              <a:rPr lang="de-DE" sz="1200" dirty="0" err="1">
                <a:solidFill>
                  <a:srgbClr val="00B2FF"/>
                </a:solidFill>
              </a:rPr>
              <a:t>chritt</a:t>
            </a:r>
            <a:r>
              <a:rPr sz="1200" dirty="0">
                <a:solidFill>
                  <a:srgbClr val="00B2FF"/>
                </a:solidFill>
              </a:rPr>
              <a:t> </a:t>
            </a:r>
            <a:r>
              <a:rPr lang="de-DE" sz="1200" dirty="0">
                <a:solidFill>
                  <a:srgbClr val="00B2FF"/>
                </a:solidFill>
              </a:rPr>
              <a:t>6</a:t>
            </a:r>
            <a:endParaRPr sz="1200" dirty="0">
              <a:solidFill>
                <a:srgbClr val="00B2FF"/>
              </a:solidFill>
            </a:endParaRPr>
          </a:p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/>
                </a:solidFill>
              </a:rPr>
              <a:t>Gamma</a:t>
            </a:r>
            <a:r>
              <a:rPr lang="de-DE" sz="1200" dirty="0" err="1">
                <a:solidFill>
                  <a:schemeClr val="tx1"/>
                </a:solidFill>
              </a:rPr>
              <a:t>bestrahlung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2" name="Shape 181"/>
          <p:cNvSpPr/>
          <p:nvPr/>
        </p:nvSpPr>
        <p:spPr>
          <a:xfrm>
            <a:off x="5016513" y="2998829"/>
            <a:ext cx="3458183" cy="430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>
              <a:spcBef>
                <a:spcPts val="1200"/>
              </a:spcBef>
              <a:buSzTx/>
              <a:buNone/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787977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de-DE" sz="1600" dirty="0">
                <a:solidFill>
                  <a:srgbClr val="787977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Alle Testviren wurden durch das Verfahren erfolgreich inaktiviert; der effizienteste Schritt ist die chemische Behandlung (EtOH).</a:t>
            </a:r>
            <a:endParaRPr lang="en-US" sz="1600" dirty="0">
              <a:solidFill>
                <a:srgbClr val="787977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spcBef>
                <a:spcPts val="1200"/>
              </a:spcBef>
              <a:buSzTx/>
              <a:buNone/>
              <a:defRPr>
                <a:solidFill>
                  <a:srgbClr val="000000"/>
                </a:solidFill>
              </a:defRPr>
            </a:pPr>
            <a:r>
              <a:rPr lang="de-DE" sz="1600" dirty="0">
                <a:solidFill>
                  <a:srgbClr val="787977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Das Verfahren zeigt wirksame bakterizide, fungizide und </a:t>
            </a:r>
            <a:r>
              <a:rPr lang="de-DE" sz="1600" dirty="0" err="1">
                <a:solidFill>
                  <a:srgbClr val="787977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sporizide</a:t>
            </a:r>
            <a:r>
              <a:rPr lang="de-DE" sz="1600" dirty="0">
                <a:solidFill>
                  <a:srgbClr val="787977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Eigenschaften. Keine Kontamination nachweisbar".</a:t>
            </a:r>
          </a:p>
          <a:p>
            <a:pPr marL="0" lvl="0" indent="0">
              <a:spcBef>
                <a:spcPts val="1200"/>
              </a:spcBef>
              <a:buSzTx/>
              <a:buNone/>
              <a:defRPr>
                <a:solidFill>
                  <a:srgbClr val="000000"/>
                </a:solidFill>
              </a:defRPr>
            </a:pPr>
            <a:endParaRPr dirty="0">
              <a:solidFill>
                <a:srgbClr val="5051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sz="1200" dirty="0">
                <a:solidFill>
                  <a:srgbClr val="00B2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(Eurofins Pharma 2010)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975861" y="1993212"/>
            <a:ext cx="353948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de-D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Unabhängige Validierung der </a:t>
            </a:r>
          </a:p>
          <a:p>
            <a:pPr algn="l" rtl="0" latinLnBrk="1" hangingPunct="0"/>
            <a:r>
              <a:rPr lang="de-D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kritischen viralen Inaktivierungs-  schritte des Prozesses: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762120" y="1985214"/>
            <a:ext cx="1508895" cy="4433414"/>
            <a:chOff x="762120" y="1985214"/>
            <a:chExt cx="1508895" cy="4433414"/>
          </a:xfrm>
        </p:grpSpPr>
        <p:grpSp>
          <p:nvGrpSpPr>
            <p:cNvPr id="11" name="Group 188"/>
            <p:cNvGrpSpPr/>
            <p:nvPr/>
          </p:nvGrpSpPr>
          <p:grpSpPr>
            <a:xfrm>
              <a:off x="762120" y="2769108"/>
              <a:ext cx="1508895" cy="3649520"/>
              <a:chOff x="0" y="0"/>
              <a:chExt cx="1508894" cy="3649519"/>
            </a:xfrm>
          </p:grpSpPr>
          <p:pic>
            <p:nvPicPr>
              <p:cNvPr id="12" name="image22.jpg" descr="Z:\maxgraft\bone_maxgraft\Illus zur Aufreinigung\2 soni.jpg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712" y="0"/>
                <a:ext cx="1500183" cy="6641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" name="image23.jpg" descr="Z:\maxgraft\bone_maxgraft\Illus zur Aufreinigung\3 chem.jpg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726878"/>
                <a:ext cx="1478224" cy="6641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" name="image25.jpg" descr="Z:\maxgraft\bone_maxgraft\Illus zur Aufreinigung\4 oxi.jpg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84" y="1470860"/>
                <a:ext cx="1438839" cy="6641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" name="image26.jpg" descr="Z:\maxgraft\bone_maxgraft\Illus zur Aufreinigung\5 lyo.jpg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31" y="2188198"/>
                <a:ext cx="1476944" cy="6641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" name="image27.jpg" descr="Z:\maxgraft\bone_maxgraft\Illus zur Aufreinigung\6 gamma.jpg"/>
              <p:cNvPicPr/>
              <p:nvPr/>
            </p:nvPicPr>
            <p:blipFill>
              <a:blip r:embed="rId6"/>
              <a:srcRect r="22739"/>
              <a:stretch>
                <a:fillRect/>
              </a:stretch>
            </p:blipFill>
            <p:spPr>
              <a:xfrm>
                <a:off x="39384" y="2985323"/>
                <a:ext cx="1395818" cy="6641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971" y="1985214"/>
              <a:ext cx="669213" cy="655587"/>
            </a:xfrm>
            <a:prstGeom prst="rect">
              <a:avLst/>
            </a:prstGeom>
          </p:spPr>
        </p:pic>
      </p:grpSp>
      <p:sp>
        <p:nvSpPr>
          <p:cNvPr id="23" name="Shape 189"/>
          <p:cNvSpPr/>
          <p:nvPr/>
        </p:nvSpPr>
        <p:spPr>
          <a:xfrm>
            <a:off x="2410228" y="2128079"/>
            <a:ext cx="22431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sz="1200" dirty="0">
                <a:solidFill>
                  <a:srgbClr val="00B2FF"/>
                </a:solidFill>
              </a:rPr>
              <a:t>S</a:t>
            </a:r>
            <a:r>
              <a:rPr lang="de-DE" sz="1200" dirty="0" err="1">
                <a:solidFill>
                  <a:srgbClr val="00B2FF"/>
                </a:solidFill>
              </a:rPr>
              <a:t>chritt</a:t>
            </a:r>
            <a:r>
              <a:rPr sz="1200" dirty="0">
                <a:solidFill>
                  <a:srgbClr val="00B2FF"/>
                </a:solidFill>
              </a:rPr>
              <a:t> </a:t>
            </a:r>
            <a:r>
              <a:rPr lang="de-DE" sz="1200" dirty="0">
                <a:solidFill>
                  <a:srgbClr val="00B2FF"/>
                </a:solidFill>
              </a:rPr>
              <a:t>1</a:t>
            </a:r>
            <a:r>
              <a:rPr sz="1200" dirty="0">
                <a:solidFill>
                  <a:srgbClr val="00B2FF"/>
                </a:solidFill>
              </a:rPr>
              <a:t> </a:t>
            </a:r>
            <a:endParaRPr sz="1200" dirty="0">
              <a:solidFill>
                <a:srgbClr val="787977"/>
              </a:solidFill>
            </a:endParaRPr>
          </a:p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lang="de-DE" sz="1200" dirty="0">
                <a:solidFill>
                  <a:schemeClr val="tx1"/>
                </a:solidFill>
              </a:rPr>
              <a:t>Grobe Entfernung von Fett, Gewebe und Knorpel, Formung</a:t>
            </a:r>
            <a:endParaRPr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3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28650" y="7772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sz="1800" cap="all" dirty="0" err="1">
                <a:solidFill>
                  <a:schemeClr val="tx2"/>
                </a:solidFill>
              </a:rPr>
              <a:t>SiCHERHEITSASPEKTE</a:t>
            </a:r>
            <a:br>
              <a:rPr lang="de-DE" sz="1800" dirty="0"/>
            </a:br>
            <a:r>
              <a:rPr lang="de-DE" sz="2750" dirty="0">
                <a:solidFill>
                  <a:srgbClr val="1E1C11"/>
                </a:solidFill>
              </a:rPr>
              <a:t>Zusammenfassung zur Sicherheit</a:t>
            </a:r>
            <a:endParaRPr sz="2750" dirty="0">
              <a:solidFill>
                <a:srgbClr val="1E1C11"/>
              </a:solidFill>
            </a:endParaRPr>
          </a:p>
        </p:txBody>
      </p:sp>
      <p:sp>
        <p:nvSpPr>
          <p:cNvPr id="11" name="Shape 173"/>
          <p:cNvSpPr/>
          <p:nvPr/>
        </p:nvSpPr>
        <p:spPr>
          <a:xfrm>
            <a:off x="628650" y="1712938"/>
            <a:ext cx="7983904" cy="460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  <a:defRPr>
                <a:solidFill>
                  <a:srgbClr val="000000"/>
                </a:solidFill>
              </a:defRPr>
            </a:pPr>
            <a:r>
              <a:rPr lang="de-D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Selektierung und Training von Entnahmezentren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  <a:defRPr>
                <a:solidFill>
                  <a:srgbClr val="000000"/>
                </a:solidFill>
              </a:defRPr>
            </a:pPr>
            <a:r>
              <a:rPr lang="de-D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Spender-Screening (Anamnese)</a:t>
            </a:r>
          </a:p>
          <a:p>
            <a:pPr marL="342900" lvl="0" indent="-342900">
              <a:lnSpc>
                <a:spcPct val="150000"/>
              </a:lnSpc>
              <a:buSzTx/>
              <a:buFont typeface="Symbol" panose="05050102010706020507" pitchFamily="18" charset="2"/>
              <a:buChar char="-"/>
              <a:defRPr>
                <a:solidFill>
                  <a:srgbClr val="000000"/>
                </a:solidFill>
              </a:defRPr>
            </a:pPr>
            <a:r>
              <a:rPr lang="de-D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Serologische Testung: HIV, HCV, HBV, Lues</a:t>
            </a:r>
          </a:p>
          <a:p>
            <a:pPr marL="342900" lvl="0" indent="-342900">
              <a:lnSpc>
                <a:spcPct val="150000"/>
              </a:lnSpc>
              <a:buSzTx/>
              <a:buFont typeface="Symbol" panose="05050102010706020507" pitchFamily="18" charset="2"/>
              <a:buChar char="-"/>
              <a:defRPr>
                <a:solidFill>
                  <a:srgbClr val="000000"/>
                </a:solidFill>
              </a:defRPr>
            </a:pP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Nasschemische</a:t>
            </a: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Prozessierung</a:t>
            </a:r>
            <a:endParaRPr lang="en-US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50000"/>
              </a:lnSpc>
              <a:buSzTx/>
              <a:buFont typeface="Symbol" panose="05050102010706020507" pitchFamily="18" charset="2"/>
              <a:buChar char="-"/>
              <a:defRPr>
                <a:solidFill>
                  <a:srgbClr val="000000"/>
                </a:solidFill>
              </a:defRPr>
            </a:pP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Gammabestrahlung</a:t>
            </a: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geringe</a:t>
            </a: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kontrollierte</a:t>
            </a: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Dosis</a:t>
            </a: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342900" indent="-342900">
              <a:lnSpc>
                <a:spcPct val="150000"/>
              </a:lnSpc>
              <a:buSzTx/>
              <a:buFont typeface="Symbol" panose="05050102010706020507" pitchFamily="18" charset="2"/>
              <a:buChar char="-"/>
              <a:defRPr>
                <a:solidFill>
                  <a:srgbClr val="000000"/>
                </a:solidFill>
              </a:defRPr>
            </a:pPr>
            <a:r>
              <a:rPr lang="de-D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Rückstellprobe für 1 Jahr nach Ablaufdatum (5 Jahre)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-"/>
              <a:defRPr>
                <a:solidFill>
                  <a:srgbClr val="000000"/>
                </a:solidFill>
              </a:defRPr>
            </a:pPr>
            <a:r>
              <a:rPr lang="en-US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Sterilisierungsvertrauensgrad</a:t>
            </a:r>
            <a:r>
              <a:rPr lang="en-U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(SAL) 10</a:t>
            </a:r>
            <a:r>
              <a:rPr lang="en-US" baseline="30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-6</a:t>
            </a:r>
          </a:p>
          <a:p>
            <a:pPr marL="0" indent="0">
              <a:buSzTx/>
              <a:buNone/>
              <a:defRPr>
                <a:solidFill>
                  <a:srgbClr val="000000"/>
                </a:solidFill>
              </a:defRPr>
            </a:pPr>
            <a:endParaRPr lang="de-D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endParaRPr lang="en-US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Kein</a:t>
            </a: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Fall von 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Krankeitsübertragung</a:t>
            </a: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den 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letzten</a:t>
            </a: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20 Jahren von 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chemisch</a:t>
            </a: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prozessierten</a:t>
            </a: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Allografts</a:t>
            </a:r>
            <a:r>
              <a:rPr lang="en-US" baseline="30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28650" y="6006680"/>
            <a:ext cx="7475220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050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M. </a:t>
            </a:r>
            <a:r>
              <a:rPr lang="en-US" sz="105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Hinsenkamp</a:t>
            </a:r>
            <a:r>
              <a:rPr lang="en-US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 </a:t>
            </a:r>
            <a:r>
              <a:rPr lang="en-US" sz="105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Int. </a:t>
            </a:r>
            <a:r>
              <a:rPr lang="en-US" sz="105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Orthopaedics</a:t>
            </a:r>
            <a:r>
              <a:rPr lang="en-US" sz="105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05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2012</a:t>
            </a:r>
            <a:r>
              <a:rPr lang="en-US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05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36</a:t>
            </a:r>
            <a:r>
              <a:rPr lang="en-US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633</a:t>
            </a:r>
            <a:r>
              <a:rPr lang="de-DE" sz="1050" dirty="0"/>
              <a:t>–641</a:t>
            </a:r>
            <a:r>
              <a:rPr lang="en-US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8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28650" y="7772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sz="1800" cap="all" dirty="0" err="1">
                <a:solidFill>
                  <a:schemeClr val="tx2"/>
                </a:solidFill>
              </a:rPr>
              <a:t>SiCHERHEITSASPEKTE</a:t>
            </a:r>
            <a:br>
              <a:rPr lang="de-DE" sz="1600" cap="all" dirty="0">
                <a:solidFill>
                  <a:schemeClr val="tx2"/>
                </a:solidFill>
              </a:rPr>
            </a:br>
            <a:r>
              <a:rPr lang="de-DE" sz="2750" dirty="0">
                <a:solidFill>
                  <a:srgbClr val="1E1C11"/>
                </a:solidFill>
              </a:rPr>
              <a:t>Zusammenfassung zur Sicherheit</a:t>
            </a:r>
            <a:endParaRPr sz="2750" dirty="0">
              <a:solidFill>
                <a:srgbClr val="1E1C11"/>
              </a:solidFill>
            </a:endParaRPr>
          </a:p>
        </p:txBody>
      </p:sp>
      <p:pic>
        <p:nvPicPr>
          <p:cNvPr id="6" name="Bild 14"/>
          <p:cNvPicPr>
            <a:picLocks noChangeAspect="1"/>
          </p:cNvPicPr>
          <p:nvPr/>
        </p:nvPicPr>
        <p:blipFill>
          <a:blip r:embed="rId2">
            <a:alphaModFix amt="71000"/>
          </a:blip>
          <a:stretch>
            <a:fillRect/>
          </a:stretch>
        </p:blipFill>
        <p:spPr>
          <a:xfrm rot="5400000">
            <a:off x="2408831" y="2340437"/>
            <a:ext cx="3609409" cy="394779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915816" y="3160196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Historisch</a:t>
            </a:r>
            <a:r>
              <a:rPr 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gesehen</a:t>
            </a:r>
            <a:r>
              <a:rPr 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[…], </a:t>
            </a:r>
            <a:r>
              <a:rPr lang="de-DE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betrafen alle Fälle von Viruskontamination frisch gefrorene oder kryokonservierte Allografts</a:t>
            </a:r>
            <a:r>
              <a:rPr 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br>
              <a:rPr 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Keine</a:t>
            </a:r>
            <a:r>
              <a:rPr 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Infektionsübertragung</a:t>
            </a:r>
            <a:r>
              <a:rPr 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[…] </a:t>
            </a:r>
            <a:r>
              <a:rPr lang="en-US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ist</a:t>
            </a:r>
            <a:r>
              <a:rPr 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auf </a:t>
            </a:r>
            <a:r>
              <a:rPr lang="en-US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prozessierte</a:t>
            </a:r>
            <a:r>
              <a:rPr 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gefriergetrocknete</a:t>
            </a:r>
            <a:r>
              <a:rPr 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Allografts </a:t>
            </a:r>
            <a:r>
              <a:rPr lang="en-US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zurückzuführen</a:t>
            </a:r>
            <a:r>
              <a:rPr 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.”</a:t>
            </a:r>
            <a:endParaRPr lang="de-DE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13508" y="1653990"/>
            <a:ext cx="805915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de-DE" dirty="0">
                <a:solidFill>
                  <a:srgbClr val="000000"/>
                </a:solidFill>
              </a:rPr>
              <a:t>Erklärung der Weltgesundheitsorganisation zu unerwünschten Reaktionen und Ereignissen im Zusammenhang mit Allografts</a:t>
            </a:r>
            <a:r>
              <a:rPr kumimoji="0" lang="de-DE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:</a:t>
            </a:r>
            <a:r>
              <a:rPr kumimoji="0" lang="de-DE" sz="18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3942" y="6227759"/>
            <a:ext cx="7475220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050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M. </a:t>
            </a:r>
            <a:r>
              <a:rPr lang="en-US" sz="105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Hinsenkamp</a:t>
            </a:r>
            <a:r>
              <a:rPr lang="en-US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 </a:t>
            </a:r>
            <a:r>
              <a:rPr lang="en-US" sz="105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Int. </a:t>
            </a:r>
            <a:r>
              <a:rPr lang="en-US" sz="105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Orthopaedics</a:t>
            </a:r>
            <a:r>
              <a:rPr lang="en-US" sz="105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05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2012</a:t>
            </a:r>
            <a:r>
              <a:rPr lang="en-US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05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36</a:t>
            </a:r>
            <a:r>
              <a:rPr lang="en-US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633</a:t>
            </a:r>
            <a:r>
              <a:rPr lang="de-DE" sz="1050" dirty="0"/>
              <a:t>–</a:t>
            </a:r>
            <a:r>
              <a:rPr lang="en-US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641.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5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28650" y="5742011"/>
            <a:ext cx="7886700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0" y="160811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r>
              <a:rPr lang="de-DE" sz="1800" cap="all" dirty="0" err="1">
                <a:solidFill>
                  <a:schemeClr val="tx2"/>
                </a:solidFill>
              </a:rPr>
              <a:t>SiCHERHEITSASPEKTE</a:t>
            </a:r>
            <a:br>
              <a:rPr lang="de-DE" sz="1100" b="1" dirty="0">
                <a:solidFill>
                  <a:srgbClr val="E4E9ED"/>
                </a:solidFill>
              </a:rPr>
            </a:br>
            <a:r>
              <a:rPr lang="en-US" sz="2000" dirty="0"/>
              <a:t>Characterization of circulating DNA in plasma of patients </a:t>
            </a:r>
            <a:br>
              <a:rPr lang="en-US" sz="2000" dirty="0"/>
            </a:br>
            <a:r>
              <a:rPr lang="en-US" sz="2000" dirty="0"/>
              <a:t>after allogeneic bone grafting</a:t>
            </a:r>
            <a:br>
              <a:rPr lang="de-DE" sz="2000" baseline="30000" dirty="0">
                <a:solidFill>
                  <a:srgbClr val="1E1C11"/>
                </a:solidFill>
              </a:rPr>
            </a:br>
            <a:r>
              <a:rPr lang="de-DE" sz="1400" dirty="0">
                <a:solidFill>
                  <a:srgbClr val="00B0F0"/>
                </a:solidFill>
              </a:rPr>
              <a:t>Solakoglu et al. </a:t>
            </a:r>
            <a:r>
              <a:rPr lang="de-DE" sz="1400" dirty="0" err="1">
                <a:solidFill>
                  <a:srgbClr val="00B0F0"/>
                </a:solidFill>
              </a:rPr>
              <a:t>Clin</a:t>
            </a:r>
            <a:r>
              <a:rPr lang="de-DE" sz="1400" dirty="0">
                <a:solidFill>
                  <a:srgbClr val="00B0F0"/>
                </a:solidFill>
              </a:rPr>
              <a:t> Oral </a:t>
            </a:r>
            <a:r>
              <a:rPr lang="de-DE" sz="1400" dirty="0" err="1">
                <a:solidFill>
                  <a:srgbClr val="00B0F0"/>
                </a:solidFill>
              </a:rPr>
              <a:t>Invest</a:t>
            </a:r>
            <a:r>
              <a:rPr lang="de-DE" sz="1400" dirty="0">
                <a:solidFill>
                  <a:srgbClr val="00B0F0"/>
                </a:solidFill>
              </a:rPr>
              <a:t> (2019). https://doi.org/10.1007/s00784-019-02867-3</a:t>
            </a:r>
            <a:endParaRPr sz="14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49" y="1825625"/>
            <a:ext cx="8179289" cy="39163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Ziel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marL="284400" lvl="0" indent="-284400"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Prospektive Kohortenstudie </a:t>
            </a:r>
          </a:p>
          <a:p>
            <a:pPr marL="284400" lvl="0" indent="-284400"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35 weibliche Patienten mit Kieferkammdefekten</a:t>
            </a:r>
          </a:p>
          <a:p>
            <a:pPr marL="284400" indent="-284400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rgbClr val="1E1C11"/>
                </a:solidFill>
              </a:rPr>
              <a:t>Beurteilung des </a:t>
            </a:r>
            <a:r>
              <a:rPr lang="de-DE" sz="1600" dirty="0" err="1">
                <a:solidFill>
                  <a:srgbClr val="1E1C11"/>
                </a:solidFill>
              </a:rPr>
              <a:t>cfDNA</a:t>
            </a:r>
            <a:r>
              <a:rPr lang="de-DE" sz="1600" dirty="0">
                <a:solidFill>
                  <a:srgbClr val="1E1C11"/>
                </a:solidFill>
              </a:rPr>
              <a:t>-Gehalts und der möglichen Übertragung von Fremd-</a:t>
            </a:r>
            <a:r>
              <a:rPr lang="de-DE" sz="1600" dirty="0" err="1">
                <a:solidFill>
                  <a:srgbClr val="1E1C11"/>
                </a:solidFill>
              </a:rPr>
              <a:t>cfDNA</a:t>
            </a:r>
            <a:r>
              <a:rPr lang="de-DE" sz="1600" dirty="0">
                <a:solidFill>
                  <a:srgbClr val="1E1C11"/>
                </a:solidFill>
              </a:rPr>
              <a:t> in das Eigenblut der Patientinnen 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1600" b="1" dirty="0">
              <a:solidFill>
                <a:srgbClr val="1E1C11"/>
              </a:solidFill>
            </a:endParaRPr>
          </a:p>
          <a:p>
            <a:pPr marL="0" indent="0">
              <a:buNone/>
            </a:pPr>
            <a:r>
              <a:rPr lang="de-DE" sz="1600" b="1" dirty="0">
                <a:solidFill>
                  <a:srgbClr val="1E1C11"/>
                </a:solidFill>
              </a:rPr>
              <a:t>Ergebnis/Schlussfolgerung:</a:t>
            </a:r>
            <a:endParaRPr sz="1600" b="1" dirty="0">
              <a:solidFill>
                <a:srgbClr val="1E1C11"/>
              </a:solidFill>
            </a:endParaRPr>
          </a:p>
          <a:p>
            <a:pPr marL="284400" lvl="0" indent="-284400"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Plasmaproben, die am selben Tag, nach 5 Wochen und 4 Monaten entnommen und ausgewertet wurden (25 allogen, 10 autolog)</a:t>
            </a:r>
          </a:p>
          <a:p>
            <a:pPr marL="284400" lvl="0" indent="-284400"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Erhöhte Menge zirkulierender </a:t>
            </a:r>
            <a:r>
              <a:rPr lang="de-DE" sz="1600" dirty="0" err="1">
                <a:solidFill>
                  <a:srgbClr val="1E1C11"/>
                </a:solidFill>
              </a:rPr>
              <a:t>cfDNA</a:t>
            </a:r>
            <a:r>
              <a:rPr lang="de-DE" sz="1600" dirty="0">
                <a:solidFill>
                  <a:srgbClr val="1E1C11"/>
                </a:solidFill>
              </a:rPr>
              <a:t> direkt nach der Operation in allen Fällen → aufgrund des chirurgischen Eingriffs</a:t>
            </a:r>
          </a:p>
          <a:p>
            <a:pPr marL="284400" lvl="0" indent="-284400"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14.2 </a:t>
            </a:r>
            <a:r>
              <a:rPr lang="de-DE" sz="1600" dirty="0" err="1">
                <a:solidFill>
                  <a:srgbClr val="1E1C11"/>
                </a:solidFill>
              </a:rPr>
              <a:t>ng</a:t>
            </a:r>
            <a:r>
              <a:rPr lang="de-DE" sz="1600" dirty="0">
                <a:solidFill>
                  <a:srgbClr val="1E1C11"/>
                </a:solidFill>
              </a:rPr>
              <a:t>/</a:t>
            </a:r>
            <a:r>
              <a:rPr lang="de-DE" sz="1600" dirty="0" err="1">
                <a:solidFill>
                  <a:srgbClr val="1E1C11"/>
                </a:solidFill>
              </a:rPr>
              <a:t>mL</a:t>
            </a:r>
            <a:r>
              <a:rPr lang="de-DE" sz="1600" dirty="0">
                <a:solidFill>
                  <a:srgbClr val="1E1C11"/>
                </a:solidFill>
              </a:rPr>
              <a:t> </a:t>
            </a:r>
            <a:r>
              <a:rPr lang="de-DE" sz="1600" dirty="0" err="1">
                <a:solidFill>
                  <a:srgbClr val="1E1C11"/>
                </a:solidFill>
              </a:rPr>
              <a:t>cfDNA</a:t>
            </a:r>
            <a:r>
              <a:rPr lang="de-DE" sz="1600" dirty="0">
                <a:solidFill>
                  <a:srgbClr val="1E1C11"/>
                </a:solidFill>
              </a:rPr>
              <a:t> in Allograft nachgewiesen aber keine Y-</a:t>
            </a:r>
            <a:r>
              <a:rPr lang="de-DE" sz="1600" dirty="0" err="1">
                <a:solidFill>
                  <a:srgbClr val="1E1C11"/>
                </a:solidFill>
              </a:rPr>
              <a:t>cfDNA</a:t>
            </a:r>
            <a:r>
              <a:rPr lang="de-DE" sz="1600" dirty="0">
                <a:solidFill>
                  <a:srgbClr val="1E1C11"/>
                </a:solidFill>
              </a:rPr>
              <a:t> in Patientinnen nach Augmentation</a:t>
            </a:r>
          </a:p>
          <a:p>
            <a:pPr lvl="0">
              <a:buFont typeface="Symbol" charset="2"/>
              <a:buChar char="-"/>
              <a:defRPr sz="1800"/>
            </a:pPr>
            <a:endParaRPr lang="de-DE" sz="1600" dirty="0">
              <a:solidFill>
                <a:srgbClr val="1E1C1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28650" y="5601333"/>
            <a:ext cx="734568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de-DE" sz="1600" dirty="0">
                <a:solidFill>
                  <a:schemeClr val="bg1"/>
                </a:solidFill>
              </a:rPr>
              <a:t>→ Das Restrisiko einer Alloimmunisierung ist gering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→ </a:t>
            </a:r>
            <a:r>
              <a:rPr lang="de-DE" sz="1600" dirty="0">
                <a:solidFill>
                  <a:schemeClr val="bg1"/>
                </a:solidFill>
              </a:rPr>
              <a:t>Übertragung fremder DNA ist unwahrscheinlich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5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2150597" y="2213908"/>
            <a:ext cx="4789699" cy="20696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buClr>
                <a:srgbClr val="1E1C11"/>
              </a:buClr>
              <a:buNone/>
              <a:defRPr sz="1800"/>
            </a:pPr>
            <a:r>
              <a:rPr lang="de-DE" sz="2400" dirty="0">
                <a:solidFill>
                  <a:schemeClr val="tx1"/>
                </a:solidFill>
              </a:rPr>
              <a:t>Portfolio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746414" y="882269"/>
            <a:ext cx="7886700" cy="152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 defTabSz="914400">
              <a:lnSpc>
                <a:spcPct val="90000"/>
              </a:lnSpc>
            </a:pPr>
            <a:r>
              <a:rPr lang="de-DE" sz="38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4</a:t>
            </a:r>
            <a:r>
              <a:rPr sz="38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. </a:t>
            </a:r>
            <a:r>
              <a:rPr lang="de-DE" sz="38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maxgraft</a:t>
            </a:r>
            <a:r>
              <a:rPr sz="3800" baseline="300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®</a:t>
            </a:r>
            <a:r>
              <a:rPr lang="de-DE" sz="3800" baseline="300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 lang="de-DE" sz="38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Produktlinie</a:t>
            </a:r>
            <a:r>
              <a:rPr lang="de-DE" sz="3800" baseline="300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endParaRPr sz="3800" dirty="0">
              <a:solidFill>
                <a:srgbClr val="1E1C11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7005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6960"/>
          <a:stretch/>
        </p:blipFill>
        <p:spPr>
          <a:xfrm>
            <a:off x="0" y="1666068"/>
            <a:ext cx="9144000" cy="5176434"/>
          </a:xfrm>
          <a:prstGeom prst="rect">
            <a:avLst/>
          </a:prstGeom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28650" y="69910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sz="1800" cap="all" dirty="0">
                <a:solidFill>
                  <a:schemeClr val="tx2"/>
                </a:solidFill>
              </a:rPr>
              <a:t>maxgraft</a:t>
            </a:r>
            <a:r>
              <a:rPr lang="de-DE" sz="1800" cap="all" baseline="30000" dirty="0">
                <a:solidFill>
                  <a:schemeClr val="tx2"/>
                </a:solidFill>
              </a:rPr>
              <a:t>® </a:t>
            </a:r>
            <a:r>
              <a:rPr lang="de-DE" sz="1800" cap="all" dirty="0" err="1">
                <a:solidFill>
                  <a:schemeClr val="tx2"/>
                </a:solidFill>
              </a:rPr>
              <a:t>produKtlinIe</a:t>
            </a:r>
            <a:br>
              <a:rPr lang="de-DE" sz="1800" dirty="0"/>
            </a:br>
            <a:r>
              <a:rPr lang="de-DE" sz="2750" dirty="0">
                <a:solidFill>
                  <a:srgbClr val="1E1C11"/>
                </a:solidFill>
              </a:rPr>
              <a:t>Portfolio – maxgraft</a:t>
            </a:r>
            <a:r>
              <a:rPr lang="de-DE" sz="2750" baseline="30000" dirty="0">
                <a:solidFill>
                  <a:srgbClr val="1E1C11"/>
                </a:solidFill>
              </a:rPr>
              <a:t>®</a:t>
            </a:r>
            <a:r>
              <a:rPr lang="de-DE" sz="2750" dirty="0">
                <a:solidFill>
                  <a:srgbClr val="1E1C11"/>
                </a:solidFill>
              </a:rPr>
              <a:t> Granula</a:t>
            </a:r>
            <a:endParaRPr sz="2750" dirty="0">
              <a:solidFill>
                <a:srgbClr val="1E1C11"/>
              </a:solidFill>
            </a:endParaRPr>
          </a:p>
        </p:txBody>
      </p:sp>
      <p:sp>
        <p:nvSpPr>
          <p:cNvPr id="8" name="Textfeld 6"/>
          <p:cNvSpPr txBox="1"/>
          <p:nvPr/>
        </p:nvSpPr>
        <p:spPr>
          <a:xfrm>
            <a:off x="628650" y="2019749"/>
            <a:ext cx="7962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Kortiko-spongiöse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und </a:t>
            </a:r>
            <a:r>
              <a:rPr lang="en-US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spongiöse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Granulate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074399" y="214240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74399" y="25996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28650" y="2466280"/>
            <a:ext cx="7280910" cy="1338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</a:pPr>
            <a:r>
              <a:rPr kumimoji="0" lang="de-DE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Granulatgröße</a:t>
            </a: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 </a:t>
            </a:r>
            <a:r>
              <a:rPr kumimoji="0" lang="de-DE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&lt; 2 mm</a:t>
            </a:r>
          </a:p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</a:pPr>
            <a:r>
              <a:rPr lang="de-DE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Kortiko</a:t>
            </a:r>
            <a:r>
              <a:rPr lang="de-D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-spongiös ideal für Konturierung und verzögerte Implantation</a:t>
            </a:r>
          </a:p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</a:pPr>
            <a:r>
              <a:rPr kumimoji="0" lang="de-DE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Spongiös ideal für Sofortimplantation </a:t>
            </a:r>
            <a:r>
              <a:rPr lang="de-D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</a:t>
            </a:r>
            <a:r>
              <a:rPr kumimoji="0" lang="de-DE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nd Extraktionsalveolen</a:t>
            </a:r>
            <a:endParaRPr kumimoji="0" lang="de-DE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3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28650" y="7772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sz="1800" cap="all" dirty="0">
                <a:solidFill>
                  <a:schemeClr val="tx2"/>
                </a:solidFill>
              </a:rPr>
              <a:t>maxgraft</a:t>
            </a:r>
            <a:r>
              <a:rPr lang="de-DE" sz="1800" cap="all" baseline="30000" dirty="0">
                <a:solidFill>
                  <a:schemeClr val="tx2"/>
                </a:solidFill>
              </a:rPr>
              <a:t>® </a:t>
            </a:r>
            <a:r>
              <a:rPr lang="de-DE" sz="1800" cap="all" dirty="0" err="1">
                <a:solidFill>
                  <a:schemeClr val="tx2"/>
                </a:solidFill>
              </a:rPr>
              <a:t>produKtlinIe</a:t>
            </a:r>
            <a:br>
              <a:rPr lang="de-DE" sz="1800" dirty="0"/>
            </a:br>
            <a:r>
              <a:rPr lang="de-DE" sz="2750" dirty="0">
                <a:solidFill>
                  <a:srgbClr val="1E1C11"/>
                </a:solidFill>
              </a:rPr>
              <a:t>Portfolio – maxgraft</a:t>
            </a:r>
            <a:r>
              <a:rPr lang="de-DE" sz="2750" baseline="30000" dirty="0">
                <a:solidFill>
                  <a:srgbClr val="1E1C11"/>
                </a:solidFill>
              </a:rPr>
              <a:t>®</a:t>
            </a:r>
            <a:r>
              <a:rPr lang="de-DE" sz="2750" dirty="0">
                <a:solidFill>
                  <a:srgbClr val="1E1C11"/>
                </a:solidFill>
              </a:rPr>
              <a:t> Blöcke</a:t>
            </a:r>
            <a:endParaRPr sz="2750" dirty="0">
              <a:solidFill>
                <a:srgbClr val="1E1C1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-147" r="-32" b="10771"/>
          <a:stretch/>
        </p:blipFill>
        <p:spPr>
          <a:xfrm>
            <a:off x="1" y="1653345"/>
            <a:ext cx="9144000" cy="5195493"/>
          </a:xfrm>
          <a:prstGeom prst="rect">
            <a:avLst/>
          </a:prstGeom>
        </p:spPr>
      </p:pic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639311" y="1957754"/>
            <a:ext cx="8229600" cy="3173361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Eine vorhersehbare und wirksame Alternative zur autologen </a:t>
            </a:r>
            <a:r>
              <a:rPr lang="de-DE" sz="1800" dirty="0" err="1"/>
              <a:t>Blocktransplantatio</a:t>
            </a:r>
            <a:r>
              <a:rPr lang="en-US" sz="1800" dirty="0">
                <a:solidFill>
                  <a:schemeClr val="tx1"/>
                </a:solidFill>
              </a:rPr>
              <a:t>n</a:t>
            </a:r>
          </a:p>
          <a:p>
            <a:pPr marL="284400" indent="-284400">
              <a:spcBef>
                <a:spcPts val="1800"/>
              </a:spcBef>
              <a:buFont typeface="Symbol" panose="05050102010706020507" pitchFamily="18" charset="2"/>
              <a:buChar char="-"/>
            </a:pPr>
            <a:r>
              <a:rPr lang="de-DE" sz="1800" dirty="0"/>
              <a:t>Extensive Defekte</a:t>
            </a:r>
          </a:p>
          <a:p>
            <a:pPr marL="284400" indent="-284400">
              <a:buFont typeface="Symbol" panose="05050102010706020507" pitchFamily="18" charset="2"/>
              <a:buChar char="-"/>
            </a:pPr>
            <a:r>
              <a:rPr lang="de-DE" sz="1800" dirty="0"/>
              <a:t>Stark atrophierter Kiefer</a:t>
            </a:r>
          </a:p>
          <a:p>
            <a:pPr marL="285750" indent="-285750">
              <a:buFontTx/>
              <a:buChar char="-"/>
            </a:pPr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/>
              <a:t>									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68753" y="5029341"/>
            <a:ext cx="3631761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indent="0" algn="l" rtl="0" latinLnBrk="1" hangingPunct="0">
              <a:buNone/>
            </a:pPr>
            <a:r>
              <a:rPr lang="de-D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Vollständiges </a:t>
            </a:r>
            <a:r>
              <a:rPr lang="de-D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Remodelingpotential</a:t>
            </a:r>
            <a:endParaRPr lang="de-D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</a:pP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Calibri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286503" y="4906429"/>
            <a:ext cx="311857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>
              <a:lnSpc>
                <a:spcPct val="150000"/>
              </a:lnSpc>
              <a:buClr>
                <a:srgbClr val="FFFFFF"/>
              </a:buClr>
              <a:buSzPct val="100000"/>
            </a:pPr>
            <a:r>
              <a:rPr lang="de-D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</a:rPr>
              <a:t>K</a:t>
            </a: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</a:rPr>
              <a:t>ortikale Schicht 1</a:t>
            </a:r>
            <a:r>
              <a:rPr lang="en-US" dirty="0">
                <a:solidFill>
                  <a:schemeClr val="tx1"/>
                </a:solidFill>
              </a:rPr>
              <a:t>–</a:t>
            </a: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</a:rPr>
              <a:t>2 mm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tabLst/>
            </a:pP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</a:rPr>
              <a:t>Volumenstabilität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9901" y="3966518"/>
            <a:ext cx="344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32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Spongiöser</a:t>
            </a:r>
            <a:r>
              <a:rPr lang="en-US" sz="32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Block</a:t>
            </a:r>
          </a:p>
        </p:txBody>
      </p:sp>
      <p:sp>
        <p:nvSpPr>
          <p:cNvPr id="8" name="Textfeld 6"/>
          <p:cNvSpPr txBox="1"/>
          <p:nvPr/>
        </p:nvSpPr>
        <p:spPr>
          <a:xfrm>
            <a:off x="5017479" y="3924950"/>
            <a:ext cx="38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Uni-</a:t>
            </a:r>
            <a:r>
              <a:rPr lang="en-US" sz="32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kortikaler</a:t>
            </a:r>
            <a:r>
              <a:rPr lang="en-US" sz="32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Block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06447" y="3916581"/>
            <a:ext cx="616513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indent="0" algn="l" rtl="0" latinLnBrk="1" hangingPunct="0">
              <a:buNone/>
            </a:pPr>
            <a:r>
              <a:rPr lang="de-DE" sz="3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vs.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1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28650" y="7772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sz="1800" cap="all" dirty="0">
                <a:solidFill>
                  <a:schemeClr val="tx2"/>
                </a:solidFill>
              </a:rPr>
              <a:t>maxgraft</a:t>
            </a:r>
            <a:r>
              <a:rPr lang="de-DE" sz="1800" cap="all" baseline="30000" dirty="0">
                <a:solidFill>
                  <a:schemeClr val="tx2"/>
                </a:solidFill>
              </a:rPr>
              <a:t>® </a:t>
            </a:r>
            <a:r>
              <a:rPr lang="de-DE" sz="1800" cap="all" dirty="0" err="1">
                <a:solidFill>
                  <a:schemeClr val="tx2"/>
                </a:solidFill>
              </a:rPr>
              <a:t>produKtlinIe</a:t>
            </a:r>
            <a:br>
              <a:rPr lang="de-DE" sz="1800" dirty="0"/>
            </a:br>
            <a:r>
              <a:rPr lang="de-DE" sz="2750" dirty="0">
                <a:solidFill>
                  <a:srgbClr val="1E1C11"/>
                </a:solidFill>
              </a:rPr>
              <a:t>Portfolio – maxgraft</a:t>
            </a:r>
            <a:r>
              <a:rPr lang="de-DE" sz="2750" baseline="30000" dirty="0">
                <a:solidFill>
                  <a:srgbClr val="1E1C11"/>
                </a:solidFill>
              </a:rPr>
              <a:t>®</a:t>
            </a:r>
            <a:r>
              <a:rPr lang="de-DE" sz="2750" dirty="0">
                <a:solidFill>
                  <a:srgbClr val="1E1C11"/>
                </a:solidFill>
              </a:rPr>
              <a:t> bonebuilder</a:t>
            </a:r>
            <a:endParaRPr sz="2750" dirty="0">
              <a:solidFill>
                <a:srgbClr val="1E1C11"/>
              </a:solidFill>
            </a:endParaRPr>
          </a:p>
        </p:txBody>
      </p:sp>
      <p:pic>
        <p:nvPicPr>
          <p:cNvPr id="3" name="image36.jpeg"/>
          <p:cNvPicPr/>
          <p:nvPr/>
        </p:nvPicPr>
        <p:blipFill>
          <a:blip r:embed="rId2"/>
          <a:srcRect t="7011"/>
          <a:stretch>
            <a:fillRect/>
          </a:stretch>
        </p:blipFill>
        <p:spPr>
          <a:xfrm>
            <a:off x="0" y="1660770"/>
            <a:ext cx="9144000" cy="51739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/>
          <p:cNvSpPr txBox="1"/>
          <p:nvPr/>
        </p:nvSpPr>
        <p:spPr>
          <a:xfrm>
            <a:off x="628650" y="1842856"/>
            <a:ext cx="6949440" cy="28777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Patientenindividueller allogener Knochenblock</a:t>
            </a:r>
            <a:endParaRPr kumimoji="0" lang="de-DE" sz="200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CAD/CAM-</a:t>
            </a:r>
            <a:r>
              <a:rPr lang="de-D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roduktion</a:t>
            </a:r>
          </a:p>
          <a:p>
            <a:pPr marL="285750" indent="-285750" algn="l" rtl="0" latinLnBrk="1" hangingPunct="0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Optimale Anpassung an den Restknochen</a:t>
            </a:r>
          </a:p>
          <a:p>
            <a:pPr marL="285750" indent="-285750" algn="l" rtl="0" latinLnBrk="1" hangingPunct="0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Reduzierte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OP-Zeit</a:t>
            </a:r>
          </a:p>
          <a:p>
            <a:pPr marL="285750" indent="-285750" algn="l" rtl="0" latinLnBrk="1" hangingPunct="0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Max. Dimension: 23 x 13 x 13 mm</a:t>
            </a:r>
          </a:p>
          <a:p>
            <a:pPr marL="285750" indent="-285750" algn="l" rtl="0" latinLnBrk="1" hangingPunct="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F50F0E-7BEE-4F87-BC65-6E111CCA0E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1374" y="1684020"/>
            <a:ext cx="3163913" cy="208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754" y="1666893"/>
            <a:ext cx="9138094" cy="5184019"/>
          </a:xfrm>
          <a:prstGeom prst="rect">
            <a:avLst/>
          </a:prstGeom>
          <a:solidFill>
            <a:srgbClr val="E5EA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Bild 1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039" b="15817"/>
          <a:stretch/>
        </p:blipFill>
        <p:spPr>
          <a:xfrm>
            <a:off x="550016" y="3148739"/>
            <a:ext cx="5001298" cy="3695094"/>
          </a:xfrm>
          <a:prstGeom prst="rect">
            <a:avLst/>
          </a:prstGeom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28650" y="7772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sz="1800" cap="all" dirty="0">
                <a:solidFill>
                  <a:schemeClr val="tx2"/>
                </a:solidFill>
              </a:rPr>
              <a:t>maxgraft</a:t>
            </a:r>
            <a:r>
              <a:rPr lang="de-DE" sz="1800" cap="all" baseline="30000" dirty="0">
                <a:solidFill>
                  <a:schemeClr val="tx2"/>
                </a:solidFill>
              </a:rPr>
              <a:t>® </a:t>
            </a:r>
            <a:r>
              <a:rPr lang="de-DE" sz="1800" cap="all" dirty="0" err="1">
                <a:solidFill>
                  <a:schemeClr val="tx2"/>
                </a:solidFill>
              </a:rPr>
              <a:t>produKtlinIe</a:t>
            </a:r>
            <a:br>
              <a:rPr lang="de-DE" sz="1800" dirty="0"/>
            </a:br>
            <a:r>
              <a:rPr lang="de-DE" sz="2750" dirty="0">
                <a:solidFill>
                  <a:srgbClr val="1E1C11"/>
                </a:solidFill>
              </a:rPr>
              <a:t>Portfolio – maxgraft</a:t>
            </a:r>
            <a:r>
              <a:rPr lang="de-DE" sz="2750" baseline="30000" dirty="0">
                <a:solidFill>
                  <a:srgbClr val="1E1C11"/>
                </a:solidFill>
              </a:rPr>
              <a:t>®</a:t>
            </a:r>
            <a:r>
              <a:rPr lang="de-DE" sz="2750" dirty="0">
                <a:solidFill>
                  <a:srgbClr val="1E1C11"/>
                </a:solidFill>
              </a:rPr>
              <a:t> </a:t>
            </a:r>
            <a:r>
              <a:rPr lang="de-DE" sz="2750" dirty="0" err="1">
                <a:solidFill>
                  <a:srgbClr val="1E1C11"/>
                </a:solidFill>
              </a:rPr>
              <a:t>bonering</a:t>
            </a:r>
            <a:endParaRPr sz="2750" dirty="0">
              <a:solidFill>
                <a:srgbClr val="1E1C1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28651" y="1810898"/>
            <a:ext cx="6846806" cy="2523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Prozessiertes allogener Knochenring</a:t>
            </a:r>
          </a:p>
          <a:p>
            <a:pPr marL="285750" indent="-285750" algn="l" rtl="0" latinLnBrk="1" hangingPunct="0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Einzeitiges</a:t>
            </a:r>
            <a:r>
              <a:rPr lang="de-D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Vorgehen: Gleichzeitige Knochenaugmentation und </a:t>
            </a:r>
            <a:r>
              <a:rPr lang="de-DE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Implantatinsertion</a:t>
            </a:r>
            <a:endParaRPr lang="de-DE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l" rtl="0" latinLnBrk="1" hangingPunct="0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Signifikant verkürzte Behandlungszeit</a:t>
            </a:r>
          </a:p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</a:pPr>
            <a:r>
              <a:rPr lang="de-D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Innovatives Behandlungskonzept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F154E26-2E68-409A-B07A-78BB49226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776" y="4350559"/>
            <a:ext cx="2937778" cy="17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628650" y="187144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>
                <a:solidFill>
                  <a:srgbClr val="1E1C1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e-DE" sz="3200" dirty="0">
                <a:solidFill>
                  <a:srgbClr val="1E1C11"/>
                </a:solidFill>
              </a:rPr>
              <a:t>Gliederung</a:t>
            </a:r>
            <a:endParaRPr sz="3200" dirty="0">
              <a:solidFill>
                <a:srgbClr val="1E1C11"/>
              </a:solidFill>
            </a:endParaRP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627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Clr>
                <a:srgbClr val="1E1C11"/>
              </a:buClr>
              <a:buNone/>
              <a:defRPr sz="1800"/>
            </a:pPr>
            <a:r>
              <a:rPr sz="3600" dirty="0">
                <a:solidFill>
                  <a:srgbClr val="1E1C11"/>
                </a:solidFill>
              </a:rPr>
              <a:t>1</a:t>
            </a:r>
            <a:r>
              <a:rPr sz="2000" dirty="0">
                <a:solidFill>
                  <a:srgbClr val="1E1C11"/>
                </a:solidFill>
              </a:rPr>
              <a:t>. </a:t>
            </a:r>
            <a:r>
              <a:rPr lang="de-DE" sz="1800" dirty="0">
                <a:solidFill>
                  <a:srgbClr val="1E1C11"/>
                </a:solidFill>
              </a:rPr>
              <a:t>Grundlagen</a:t>
            </a:r>
            <a:endParaRPr sz="1800" dirty="0">
              <a:solidFill>
                <a:srgbClr val="1E1C11"/>
              </a:solidFill>
            </a:endParaRPr>
          </a:p>
          <a:p>
            <a:pPr marL="0" lvl="0" indent="0">
              <a:buClr>
                <a:srgbClr val="1E1C11"/>
              </a:buClr>
              <a:buNone/>
              <a:defRPr sz="1800"/>
            </a:pPr>
            <a:r>
              <a:rPr sz="3600" dirty="0">
                <a:solidFill>
                  <a:srgbClr val="1E1C11"/>
                </a:solidFill>
              </a:rPr>
              <a:t>2</a:t>
            </a:r>
            <a:r>
              <a:rPr sz="2000" dirty="0">
                <a:solidFill>
                  <a:srgbClr val="1E1C11"/>
                </a:solidFill>
              </a:rPr>
              <a:t>. </a:t>
            </a:r>
            <a:r>
              <a:rPr lang="de-DE" sz="1800" dirty="0">
                <a:solidFill>
                  <a:srgbClr val="1E1C11"/>
                </a:solidFill>
              </a:rPr>
              <a:t>Eigenschaften von A</a:t>
            </a:r>
            <a:r>
              <a:rPr lang="de-DE" dirty="0">
                <a:solidFill>
                  <a:srgbClr val="1E1C11"/>
                </a:solidFill>
              </a:rPr>
              <a:t>llografts</a:t>
            </a:r>
          </a:p>
          <a:p>
            <a:pPr marL="0" lvl="0" indent="0">
              <a:buClr>
                <a:srgbClr val="1E1C11"/>
              </a:buClr>
              <a:buNone/>
              <a:defRPr sz="1800"/>
            </a:pPr>
            <a:r>
              <a:rPr lang="de-DE" sz="3600" dirty="0">
                <a:solidFill>
                  <a:srgbClr val="1E1C11"/>
                </a:solidFill>
              </a:rPr>
              <a:t>3</a:t>
            </a:r>
            <a:r>
              <a:rPr lang="de-DE" dirty="0">
                <a:solidFill>
                  <a:srgbClr val="1E1C11"/>
                </a:solidFill>
              </a:rPr>
              <a:t>. Sicherheitsaspekte</a:t>
            </a:r>
            <a:endParaRPr lang="de-DE" sz="3600" dirty="0">
              <a:solidFill>
                <a:srgbClr val="1E1C11"/>
              </a:solidFill>
            </a:endParaRPr>
          </a:p>
          <a:p>
            <a:pPr marL="0" lvl="0" indent="0">
              <a:buClr>
                <a:srgbClr val="1E1C11"/>
              </a:buClr>
              <a:buNone/>
              <a:defRPr sz="1800"/>
            </a:pPr>
            <a:r>
              <a:rPr lang="de-DE" sz="3600" dirty="0">
                <a:solidFill>
                  <a:srgbClr val="1E1C11"/>
                </a:solidFill>
              </a:rPr>
              <a:t>4</a:t>
            </a:r>
            <a:r>
              <a:rPr lang="de-DE" dirty="0">
                <a:solidFill>
                  <a:srgbClr val="1E1C11"/>
                </a:solidFill>
              </a:rPr>
              <a:t>. Produktportfolio</a:t>
            </a:r>
          </a:p>
          <a:p>
            <a:pPr marL="0" lvl="0" indent="0">
              <a:buClr>
                <a:srgbClr val="1E1C11"/>
              </a:buClr>
              <a:buNone/>
              <a:defRPr sz="1800"/>
            </a:pPr>
            <a:r>
              <a:rPr lang="de-DE" sz="3600" dirty="0">
                <a:solidFill>
                  <a:srgbClr val="1E1C11"/>
                </a:solidFill>
              </a:rPr>
              <a:t>5</a:t>
            </a:r>
            <a:r>
              <a:rPr lang="de-DE" dirty="0">
                <a:solidFill>
                  <a:srgbClr val="1E1C11"/>
                </a:solidFill>
              </a:rPr>
              <a:t>. </a:t>
            </a:r>
            <a:r>
              <a:rPr lang="de-DE" sz="1800" dirty="0">
                <a:solidFill>
                  <a:srgbClr val="1E1C11"/>
                </a:solidFill>
              </a:rPr>
              <a:t>Wissenschaftliche und klinische Evidenz</a:t>
            </a:r>
            <a:endParaRPr sz="1800" dirty="0">
              <a:solidFill>
                <a:srgbClr val="1E1C11"/>
              </a:solidFill>
            </a:endParaRPr>
          </a:p>
          <a:p>
            <a:pPr marL="0" lvl="0" indent="0">
              <a:buClr>
                <a:srgbClr val="1E1C11"/>
              </a:buClr>
              <a:buNone/>
              <a:defRPr sz="1800"/>
            </a:pPr>
            <a:r>
              <a:rPr sz="3600" dirty="0">
                <a:solidFill>
                  <a:srgbClr val="1E1C11"/>
                </a:solidFill>
              </a:rPr>
              <a:t>6</a:t>
            </a:r>
            <a:r>
              <a:rPr sz="2000" dirty="0">
                <a:solidFill>
                  <a:srgbClr val="1E1C11"/>
                </a:solidFill>
              </a:rPr>
              <a:t>. </a:t>
            </a:r>
            <a:r>
              <a:rPr lang="de-DE" sz="1800" dirty="0">
                <a:solidFill>
                  <a:srgbClr val="1E1C11"/>
                </a:solidFill>
              </a:rPr>
              <a:t>Bilder</a:t>
            </a:r>
            <a:endParaRPr sz="1800" dirty="0">
              <a:solidFill>
                <a:srgbClr val="1E1C1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628650" y="351687"/>
            <a:ext cx="7886700" cy="607539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br>
              <a:rPr lang="de-DE" sz="1800" b="1" dirty="0">
                <a:solidFill>
                  <a:schemeClr val="tx2"/>
                </a:solidFill>
              </a:rPr>
            </a:br>
            <a:br>
              <a:rPr lang="de-DE" sz="1800" cap="all" dirty="0">
                <a:solidFill>
                  <a:schemeClr val="tx2"/>
                </a:solidFill>
              </a:rPr>
            </a:br>
            <a:r>
              <a:rPr lang="de-DE" sz="1800" cap="all" dirty="0">
                <a:solidFill>
                  <a:schemeClr val="tx2"/>
                </a:solidFill>
              </a:rPr>
              <a:t>maxgraft</a:t>
            </a:r>
            <a:r>
              <a:rPr lang="de-DE" sz="1800" cap="all" baseline="30000" dirty="0">
                <a:solidFill>
                  <a:schemeClr val="tx2"/>
                </a:solidFill>
              </a:rPr>
              <a:t>® </a:t>
            </a:r>
            <a:r>
              <a:rPr lang="de-DE" sz="1800" cap="all" dirty="0" err="1">
                <a:solidFill>
                  <a:schemeClr val="tx2"/>
                </a:solidFill>
              </a:rPr>
              <a:t>produKtlinIe</a:t>
            </a:r>
            <a:br>
              <a:rPr lang="de-DE" b="1" dirty="0">
                <a:solidFill>
                  <a:schemeClr val="tx2"/>
                </a:solidFill>
              </a:rPr>
            </a:br>
            <a:r>
              <a:rPr lang="de-DE" sz="2750" dirty="0">
                <a:solidFill>
                  <a:srgbClr val="1E1C11"/>
                </a:solidFill>
              </a:rPr>
              <a:t>Video auf Anfrage</a:t>
            </a:r>
            <a:endParaRPr sz="2750" dirty="0">
              <a:solidFill>
                <a:srgbClr val="1E1C11"/>
              </a:solidFill>
            </a:endParaRPr>
          </a:p>
          <a:p>
            <a:pPr lvl="0">
              <a:defRPr sz="1800"/>
            </a:pPr>
            <a:br>
              <a:rPr lang="de-DE" sz="3200" dirty="0">
                <a:solidFill>
                  <a:srgbClr val="1E1C11"/>
                </a:solidFill>
              </a:rPr>
            </a:br>
            <a:br>
              <a:rPr lang="de-DE" dirty="0">
                <a:solidFill>
                  <a:srgbClr val="1E1C11"/>
                </a:solidFill>
              </a:rPr>
            </a:br>
            <a:endParaRPr sz="3200" dirty="0">
              <a:solidFill>
                <a:srgbClr val="1E1C11"/>
              </a:solidFill>
            </a:endParaRPr>
          </a:p>
          <a:p>
            <a:pPr lvl="0" algn="ctr">
              <a:defRPr sz="1800"/>
            </a:pPr>
            <a:r>
              <a:rPr lang="de-DE" sz="2800" dirty="0">
                <a:solidFill>
                  <a:srgbClr val="1E1C11"/>
                </a:solidFill>
              </a:rPr>
              <a:t>maxgraft</a:t>
            </a:r>
            <a:r>
              <a:rPr sz="2800" baseline="30000" dirty="0">
                <a:solidFill>
                  <a:srgbClr val="1E1C11"/>
                </a:solidFill>
              </a:rPr>
              <a:t>®</a:t>
            </a:r>
            <a:r>
              <a:rPr lang="de-DE" sz="2800" baseline="30000" dirty="0">
                <a:solidFill>
                  <a:srgbClr val="1E1C11"/>
                </a:solidFill>
              </a:rPr>
              <a:t> </a:t>
            </a:r>
            <a:r>
              <a:rPr lang="de-DE" sz="2800" dirty="0" err="1">
                <a:solidFill>
                  <a:srgbClr val="1E1C11"/>
                </a:solidFill>
              </a:rPr>
              <a:t>bonering</a:t>
            </a:r>
            <a:br>
              <a:rPr sz="2800" dirty="0">
                <a:solidFill>
                  <a:srgbClr val="1E1C11"/>
                </a:solidFill>
              </a:rPr>
            </a:br>
            <a:r>
              <a:rPr lang="de-DE" sz="2800" dirty="0">
                <a:solidFill>
                  <a:srgbClr val="1E1C11"/>
                </a:solidFill>
              </a:rPr>
              <a:t>Knochenringtechnik</a:t>
            </a:r>
            <a:endParaRPr sz="2800" dirty="0">
              <a:solidFill>
                <a:srgbClr val="1E1C11"/>
              </a:solidFill>
            </a:endParaRPr>
          </a:p>
        </p:txBody>
      </p:sp>
      <p:sp>
        <p:nvSpPr>
          <p:cNvPr id="3" name="Eingebuchteter Richtungspfeil 2"/>
          <p:cNvSpPr/>
          <p:nvPr/>
        </p:nvSpPr>
        <p:spPr>
          <a:xfrm>
            <a:off x="3860800" y="3677494"/>
            <a:ext cx="1597891" cy="1440873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73240" y="5403394"/>
            <a:ext cx="49975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  <a:hlinkClick r:id="rId2"/>
              </a:rPr>
              <a:t>https://www.youtube.com/watch?v=1TqUi3jb_Jk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5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6"/>
          <a:stretch/>
        </p:blipFill>
        <p:spPr>
          <a:xfrm>
            <a:off x="0" y="1669747"/>
            <a:ext cx="9144000" cy="5195873"/>
          </a:xfrm>
          <a:prstGeom prst="rect">
            <a:avLst/>
          </a:prstGeom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28650" y="85540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sz="1800" cap="all" dirty="0">
                <a:solidFill>
                  <a:schemeClr val="tx2"/>
                </a:solidFill>
              </a:rPr>
              <a:t>maxgraft</a:t>
            </a:r>
            <a:r>
              <a:rPr lang="de-DE" sz="1800" cap="all" baseline="30000" dirty="0">
                <a:solidFill>
                  <a:schemeClr val="tx2"/>
                </a:solidFill>
              </a:rPr>
              <a:t>® </a:t>
            </a:r>
            <a:r>
              <a:rPr lang="de-DE" sz="1800" cap="all" dirty="0" err="1">
                <a:solidFill>
                  <a:schemeClr val="tx2"/>
                </a:solidFill>
              </a:rPr>
              <a:t>produKtlinIe</a:t>
            </a:r>
            <a:br>
              <a:rPr lang="de-DE" sz="1800" dirty="0"/>
            </a:br>
            <a:r>
              <a:rPr lang="de-DE" sz="2750" dirty="0">
                <a:solidFill>
                  <a:srgbClr val="1E1C11"/>
                </a:solidFill>
              </a:rPr>
              <a:t>Portfolio – maxgraft</a:t>
            </a:r>
            <a:r>
              <a:rPr lang="de-DE" sz="2750" baseline="30000" dirty="0">
                <a:solidFill>
                  <a:srgbClr val="1E1C11"/>
                </a:solidFill>
              </a:rPr>
              <a:t>®</a:t>
            </a:r>
            <a:r>
              <a:rPr lang="de-DE" sz="2750" dirty="0">
                <a:solidFill>
                  <a:srgbClr val="1E1C11"/>
                </a:solidFill>
              </a:rPr>
              <a:t> </a:t>
            </a:r>
            <a:r>
              <a:rPr lang="de-DE" sz="2750" dirty="0" err="1">
                <a:solidFill>
                  <a:srgbClr val="1E1C11"/>
                </a:solidFill>
              </a:rPr>
              <a:t>cortico</a:t>
            </a:r>
            <a:endParaRPr sz="2750" dirty="0">
              <a:solidFill>
                <a:srgbClr val="1E1C1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28650" y="1847753"/>
            <a:ext cx="7533471" cy="2600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Prozessiertes allogenes Knochenplättchen für die Schalentechnik</a:t>
            </a:r>
            <a:endParaRPr kumimoji="0" lang="de-DE" sz="200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</a:pPr>
            <a:r>
              <a:rPr lang="de-DE" baseline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Raum (Container) für Knochenregeneration</a:t>
            </a:r>
          </a:p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</a:pPr>
            <a:r>
              <a:rPr lang="de-DE" baseline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Vorhersagbare Größe: 25 x 10 x 1 mm</a:t>
            </a:r>
          </a:p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</a:pPr>
            <a:r>
              <a:rPr lang="de-DE" baseline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Glatte Oberfläche</a:t>
            </a:r>
          </a:p>
          <a:p>
            <a:pPr marL="285750" indent="-285750" algn="l" rtl="0" latinLnBrk="1" hangingPunct="0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Konservierte biomedizinische Parameter</a:t>
            </a:r>
            <a:endParaRPr kumimoji="0" lang="de-DE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2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628650" y="257908"/>
            <a:ext cx="7886700" cy="605976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br>
              <a:rPr lang="de-DE" b="1" dirty="0">
                <a:solidFill>
                  <a:schemeClr val="tx2"/>
                </a:solidFill>
              </a:rPr>
            </a:br>
            <a:br>
              <a:rPr lang="de-DE" b="1" dirty="0">
                <a:solidFill>
                  <a:schemeClr val="tx2"/>
                </a:solidFill>
              </a:rPr>
            </a:br>
            <a:r>
              <a:rPr lang="de-DE" sz="1800" cap="all" dirty="0">
                <a:solidFill>
                  <a:schemeClr val="tx2"/>
                </a:solidFill>
              </a:rPr>
              <a:t>maxgraft</a:t>
            </a:r>
            <a:r>
              <a:rPr lang="de-DE" sz="1800" cap="all" baseline="30000" dirty="0">
                <a:solidFill>
                  <a:schemeClr val="tx2"/>
                </a:solidFill>
              </a:rPr>
              <a:t>® </a:t>
            </a:r>
            <a:r>
              <a:rPr lang="de-DE" sz="1800" cap="all" dirty="0" err="1">
                <a:solidFill>
                  <a:schemeClr val="tx2"/>
                </a:solidFill>
              </a:rPr>
              <a:t>produKtlinIe</a:t>
            </a:r>
            <a:br>
              <a:rPr lang="de-DE" b="1" dirty="0">
                <a:solidFill>
                  <a:schemeClr val="tx2"/>
                </a:solidFill>
              </a:rPr>
            </a:br>
            <a:r>
              <a:rPr lang="de-DE" sz="2750" dirty="0">
                <a:solidFill>
                  <a:srgbClr val="1E1C11"/>
                </a:solidFill>
              </a:rPr>
              <a:t>Video auf Anfrage</a:t>
            </a:r>
            <a:endParaRPr sz="2750" dirty="0">
              <a:solidFill>
                <a:srgbClr val="1E1C11"/>
              </a:solidFill>
            </a:endParaRPr>
          </a:p>
          <a:p>
            <a:pPr lvl="0">
              <a:defRPr sz="1800"/>
            </a:pPr>
            <a:endParaRPr sz="3200" dirty="0">
              <a:solidFill>
                <a:srgbClr val="1E1C11"/>
              </a:solidFill>
            </a:endParaRPr>
          </a:p>
          <a:p>
            <a:pPr lvl="0">
              <a:defRPr sz="1800"/>
            </a:pPr>
            <a:endParaRPr sz="3200" dirty="0">
              <a:solidFill>
                <a:srgbClr val="1E1C11"/>
              </a:solidFill>
            </a:endParaRPr>
          </a:p>
          <a:p>
            <a:pPr lvl="0" algn="ctr">
              <a:defRPr sz="1800"/>
            </a:pPr>
            <a:r>
              <a:rPr lang="de-DE" sz="2800" dirty="0">
                <a:solidFill>
                  <a:srgbClr val="1E1C11"/>
                </a:solidFill>
              </a:rPr>
              <a:t>maxgraft</a:t>
            </a:r>
            <a:r>
              <a:rPr sz="2800" baseline="30000" dirty="0">
                <a:solidFill>
                  <a:srgbClr val="1E1C11"/>
                </a:solidFill>
              </a:rPr>
              <a:t>®</a:t>
            </a:r>
            <a:r>
              <a:rPr lang="de-DE" sz="2800" baseline="30000" dirty="0">
                <a:solidFill>
                  <a:srgbClr val="1E1C11"/>
                </a:solidFill>
              </a:rPr>
              <a:t> </a:t>
            </a:r>
            <a:r>
              <a:rPr lang="de-DE" sz="2800" dirty="0" err="1">
                <a:solidFill>
                  <a:srgbClr val="1E1C11"/>
                </a:solidFill>
              </a:rPr>
              <a:t>cortico</a:t>
            </a:r>
            <a:br>
              <a:rPr sz="2800" dirty="0">
                <a:solidFill>
                  <a:srgbClr val="1E1C11"/>
                </a:solidFill>
              </a:rPr>
            </a:br>
            <a:r>
              <a:rPr lang="de-DE" sz="2800" dirty="0">
                <a:solidFill>
                  <a:srgbClr val="1E1C11"/>
                </a:solidFill>
              </a:rPr>
              <a:t>Schalentechnik</a:t>
            </a:r>
            <a:endParaRPr sz="2800" dirty="0">
              <a:solidFill>
                <a:srgbClr val="1E1C11"/>
              </a:solidFill>
            </a:endParaRPr>
          </a:p>
        </p:txBody>
      </p:sp>
      <p:sp>
        <p:nvSpPr>
          <p:cNvPr id="3" name="Eingebuchteter Richtungspfeil 2"/>
          <p:cNvSpPr/>
          <p:nvPr/>
        </p:nvSpPr>
        <p:spPr>
          <a:xfrm>
            <a:off x="3860800" y="3443033"/>
            <a:ext cx="1597891" cy="1440873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188308" y="5231459"/>
            <a:ext cx="521286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  <a:hlinkClick r:id="rId2"/>
              </a:rPr>
              <a:t>https://www.youtube.com/watch?v=xqckW6pKimI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72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2885243" y="2323323"/>
            <a:ext cx="4789699" cy="20696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4400" lvl="0" indent="-284400">
              <a:lnSpc>
                <a:spcPct val="150000"/>
              </a:lnSpc>
              <a:spcBef>
                <a:spcPts val="0"/>
              </a:spcBef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sz="2000" dirty="0">
                <a:solidFill>
                  <a:srgbClr val="1E1C11"/>
                </a:solidFill>
              </a:rPr>
              <a:t>Biophysikalische Eigenschaften</a:t>
            </a:r>
            <a:r>
              <a:rPr lang="de-DE" dirty="0">
                <a:solidFill>
                  <a:srgbClr val="1E1C11"/>
                </a:solidFill>
              </a:rPr>
              <a:t> </a:t>
            </a:r>
            <a:endParaRPr sz="2000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50000"/>
              </a:lnSpc>
              <a:spcBef>
                <a:spcPts val="0"/>
              </a:spcBef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sz="2000" dirty="0">
                <a:solidFill>
                  <a:srgbClr val="1E1C11"/>
                </a:solidFill>
              </a:rPr>
              <a:t>Klinische Wirksamkeit von </a:t>
            </a:r>
            <a:r>
              <a:rPr lang="de-DE" sz="2000" dirty="0" err="1">
                <a:solidFill>
                  <a:srgbClr val="1E1C11"/>
                </a:solidFill>
              </a:rPr>
              <a:t>maxgraft</a:t>
            </a:r>
            <a:r>
              <a:rPr lang="de-DE" sz="2000" baseline="30000" dirty="0">
                <a:solidFill>
                  <a:srgbClr val="1E1C11"/>
                </a:solidFill>
              </a:rPr>
              <a:t>®</a:t>
            </a:r>
            <a:r>
              <a:rPr lang="de-DE" sz="2000" dirty="0">
                <a:solidFill>
                  <a:srgbClr val="1E1C11"/>
                </a:solidFill>
              </a:rPr>
              <a:t> </a:t>
            </a:r>
            <a:endParaRPr sz="2000" dirty="0">
              <a:solidFill>
                <a:srgbClr val="1E1C11"/>
              </a:solidFill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746414" y="577469"/>
            <a:ext cx="7886700" cy="152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 defTabSz="914400">
              <a:lnSpc>
                <a:spcPct val="90000"/>
              </a:lnSpc>
            </a:pPr>
            <a:r>
              <a:rPr lang="de-DE" sz="38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5</a:t>
            </a:r>
            <a:r>
              <a:rPr sz="38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. </a:t>
            </a:r>
            <a:r>
              <a:rPr lang="de-DE" sz="38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Wissenschaftliche und klinische E</a:t>
            </a:r>
            <a:r>
              <a:rPr sz="3800" dirty="0" err="1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viden</a:t>
            </a:r>
            <a:r>
              <a:rPr lang="de-DE" sz="38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z von</a:t>
            </a:r>
            <a:r>
              <a:rPr sz="38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 lang="de-DE" sz="38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maxgraft</a:t>
            </a:r>
            <a:r>
              <a:rPr sz="3800" baseline="300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®</a:t>
            </a:r>
            <a:r>
              <a:rPr lang="de-DE" sz="3800" baseline="300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endParaRPr sz="3800" dirty="0">
              <a:solidFill>
                <a:srgbClr val="1E1C11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996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746414" y="508889"/>
            <a:ext cx="7886700" cy="4899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l" defTabSz="914400">
              <a:lnSpc>
                <a:spcPct val="90000"/>
              </a:lnSpc>
            </a:pPr>
            <a:r>
              <a:rPr lang="de-DE" cap="all" dirty="0">
                <a:solidFill>
                  <a:srgbClr val="999999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WISSENSCHAFTLICHE UND KLINISCHE EVIDENZ VON </a:t>
            </a:r>
            <a:r>
              <a:rPr lang="de-DE" cap="all" dirty="0" err="1">
                <a:solidFill>
                  <a:srgbClr val="999999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maxgraft</a:t>
            </a:r>
            <a:r>
              <a:rPr lang="de-DE" cap="all" baseline="30000" dirty="0">
                <a:solidFill>
                  <a:srgbClr val="999999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® </a:t>
            </a:r>
            <a:endParaRPr lang="de-DE" cap="all" dirty="0">
              <a:solidFill>
                <a:srgbClr val="999999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algn="l" defTabSz="914400">
              <a:lnSpc>
                <a:spcPct val="90000"/>
              </a:lnSpc>
            </a:pPr>
            <a:r>
              <a:rPr lang="de-DE" sz="36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Klinische Evidenz und Performance von </a:t>
            </a:r>
            <a:r>
              <a:rPr lang="de-DE" sz="3600" dirty="0" err="1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maxgraft</a:t>
            </a:r>
            <a:r>
              <a:rPr lang="de-DE" sz="3600" baseline="300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®</a:t>
            </a:r>
          </a:p>
          <a:p>
            <a:pPr lvl="0" algn="ctr" defTabSz="914400">
              <a:lnSpc>
                <a:spcPct val="90000"/>
              </a:lnSpc>
            </a:pPr>
            <a:endParaRPr lang="de-DE" sz="3800" dirty="0">
              <a:solidFill>
                <a:srgbClr val="1E1C11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 algn="ctr" defTabSz="914400">
              <a:lnSpc>
                <a:spcPct val="90000"/>
              </a:lnSpc>
            </a:pPr>
            <a:endParaRPr lang="de-DE" sz="3800" dirty="0">
              <a:solidFill>
                <a:srgbClr val="1E1C11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 algn="ctr" defTabSz="914400">
              <a:lnSpc>
                <a:spcPct val="90000"/>
              </a:lnSpc>
            </a:pPr>
            <a:r>
              <a:rPr lang="de-DE" sz="3200" dirty="0">
                <a:solidFill>
                  <a:srgbClr val="00B0F0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Biophysikalische Eigenschaften</a:t>
            </a:r>
            <a:endParaRPr sz="3200" baseline="30000" dirty="0">
              <a:solidFill>
                <a:srgbClr val="00B0F0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174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628649" y="5714338"/>
            <a:ext cx="8140447" cy="103996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0" y="180347"/>
            <a:ext cx="8140446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rgbClr val="1E1C11"/>
                </a:solidFill>
              </a:rPr>
              <a:t>Hydrophilicity, Viscoelasticity, and Physicochemical Properties Variations in Dental Bone Grafting Substitutes</a:t>
            </a:r>
            <a:br>
              <a:rPr sz="1952" dirty="0">
                <a:solidFill>
                  <a:srgbClr val="1E1C11"/>
                </a:solidFill>
              </a:rPr>
            </a:br>
            <a:r>
              <a:rPr lang="de-DE" sz="1600" dirty="0" err="1">
                <a:solidFill>
                  <a:srgbClr val="00B0F0"/>
                </a:solidFill>
              </a:rPr>
              <a:t>Trajkovski</a:t>
            </a:r>
            <a:r>
              <a:rPr lang="de-DE" sz="1600" dirty="0">
                <a:solidFill>
                  <a:srgbClr val="00B0F0"/>
                </a:solidFill>
              </a:rPr>
              <a:t> et al. (2018) </a:t>
            </a:r>
            <a:r>
              <a:rPr lang="fr-FR" sz="1600" dirty="0" err="1">
                <a:solidFill>
                  <a:srgbClr val="00B0F0"/>
                </a:solidFill>
              </a:rPr>
              <a:t>Materials</a:t>
            </a:r>
            <a:r>
              <a:rPr lang="fr-FR" sz="1600" dirty="0">
                <a:solidFill>
                  <a:srgbClr val="00B0F0"/>
                </a:solidFill>
              </a:rPr>
              <a:t>; 11(2):215. </a:t>
            </a:r>
            <a:endParaRPr sz="16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50" y="1833442"/>
            <a:ext cx="7886699" cy="347671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700" b="1" dirty="0">
                <a:solidFill>
                  <a:srgbClr val="1E1C11"/>
                </a:solidFill>
              </a:rPr>
              <a:t>Ziel</a:t>
            </a:r>
            <a:r>
              <a:rPr sz="1700" b="1" dirty="0">
                <a:solidFill>
                  <a:srgbClr val="1E1C11"/>
                </a:solidFill>
              </a:rPr>
              <a:t>: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700" dirty="0">
                <a:solidFill>
                  <a:srgbClr val="1E1C11"/>
                </a:solidFill>
              </a:rPr>
              <a:t>Experimentelle Studie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700" dirty="0">
                <a:solidFill>
                  <a:srgbClr val="1E1C11"/>
                </a:solidFill>
              </a:rPr>
              <a:t>4 verschiedene dentale Knochenersatzmaterialien wurden auf Hydrophilie, viskoelastische und physikochemische Eigenschaften analysiert </a:t>
            </a:r>
            <a:r>
              <a:rPr lang="en-US" sz="1700" dirty="0">
                <a:solidFill>
                  <a:srgbClr val="1E1C11"/>
                </a:solidFill>
              </a:rPr>
              <a:t> </a:t>
            </a:r>
            <a:endParaRPr lang="de-DE" sz="1700" dirty="0">
              <a:solidFill>
                <a:srgbClr val="1E1C11"/>
              </a:solidFill>
            </a:endParaRPr>
          </a:p>
          <a:p>
            <a:pPr marL="0" lvl="0" indent="0">
              <a:lnSpc>
                <a:spcPct val="150000"/>
              </a:lnSpc>
              <a:buNone/>
              <a:defRPr sz="1800"/>
            </a:pPr>
            <a:r>
              <a:rPr lang="de-DE" sz="1800" b="1" dirty="0">
                <a:solidFill>
                  <a:srgbClr val="1E1C11"/>
                </a:solidFill>
              </a:rPr>
              <a:t>Ergebnis/Schlussfolgerung</a:t>
            </a:r>
            <a:r>
              <a:rPr lang="de-DE" sz="1700" b="1" dirty="0">
                <a:solidFill>
                  <a:srgbClr val="1E1C11"/>
                </a:solidFill>
              </a:rPr>
              <a:t>:</a:t>
            </a:r>
            <a:endParaRPr sz="1700" b="1" dirty="0">
              <a:solidFill>
                <a:srgbClr val="1E1C11"/>
              </a:solidFill>
            </a:endParaRPr>
          </a:p>
          <a:p>
            <a:pPr marL="28440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700" dirty="0" err="1">
                <a:solidFill>
                  <a:srgbClr val="1E1C11"/>
                </a:solidFill>
              </a:rPr>
              <a:t>maxgraft</a:t>
            </a:r>
            <a:r>
              <a:rPr lang="de-DE" sz="1700" baseline="30000" dirty="0">
                <a:solidFill>
                  <a:srgbClr val="1E1C11"/>
                </a:solidFill>
              </a:rPr>
              <a:t>®</a:t>
            </a:r>
            <a:r>
              <a:rPr lang="de-DE" sz="1700" dirty="0">
                <a:solidFill>
                  <a:srgbClr val="1E1C11"/>
                </a:solidFill>
              </a:rPr>
              <a:t> hat hohe Wasseraufnahmekapazität→ „gummiartig“ </a:t>
            </a:r>
            <a:endParaRPr lang="en-US" sz="1700" dirty="0">
              <a:solidFill>
                <a:srgbClr val="1E1C11"/>
              </a:solidFill>
            </a:endParaRPr>
          </a:p>
          <a:p>
            <a:pPr marL="28440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en-US" sz="1700" dirty="0">
                <a:solidFill>
                  <a:srgbClr val="1E1C11"/>
                </a:solidFill>
              </a:rPr>
              <a:t>61,5% </a:t>
            </a:r>
            <a:r>
              <a:rPr lang="en-US" sz="1700" dirty="0" err="1">
                <a:solidFill>
                  <a:srgbClr val="1E1C11"/>
                </a:solidFill>
              </a:rPr>
              <a:t>Restmasse</a:t>
            </a:r>
            <a:r>
              <a:rPr lang="en-US" sz="1700" dirty="0">
                <a:solidFill>
                  <a:srgbClr val="1E1C11"/>
                </a:solidFill>
              </a:rPr>
              <a:t> </a:t>
            </a:r>
            <a:r>
              <a:rPr lang="en-US" sz="1700" dirty="0" err="1">
                <a:solidFill>
                  <a:srgbClr val="1E1C11"/>
                </a:solidFill>
              </a:rPr>
              <a:t>nach</a:t>
            </a:r>
            <a:r>
              <a:rPr lang="en-US" sz="1700" dirty="0">
                <a:solidFill>
                  <a:srgbClr val="1E1C11"/>
                </a:solidFill>
              </a:rPr>
              <a:t> </a:t>
            </a:r>
            <a:r>
              <a:rPr lang="en-US" sz="1700" dirty="0" err="1">
                <a:solidFill>
                  <a:srgbClr val="1E1C11"/>
                </a:solidFill>
              </a:rPr>
              <a:t>thermogravimetrischer</a:t>
            </a:r>
            <a:r>
              <a:rPr lang="en-US" sz="1700" dirty="0">
                <a:solidFill>
                  <a:srgbClr val="1E1C11"/>
                </a:solidFill>
              </a:rPr>
              <a:t> </a:t>
            </a:r>
            <a:r>
              <a:rPr lang="en-US" sz="1700" dirty="0" err="1">
                <a:solidFill>
                  <a:srgbClr val="1E1C11"/>
                </a:solidFill>
              </a:rPr>
              <a:t>Analyse</a:t>
            </a:r>
            <a:endParaRPr lang="en-US" sz="1700" dirty="0">
              <a:solidFill>
                <a:srgbClr val="1E1C11"/>
              </a:solidFill>
            </a:endParaRPr>
          </a:p>
          <a:p>
            <a:pPr marL="28440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700" dirty="0">
                <a:solidFill>
                  <a:srgbClr val="1E1C11"/>
                </a:solidFill>
              </a:rPr>
              <a:t>"Faserartige" Struktur aufgrund der organischen Struktur</a:t>
            </a:r>
            <a:endParaRPr lang="en-US" sz="1600" dirty="0">
              <a:solidFill>
                <a:srgbClr val="1E1C1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28651" y="5654202"/>
            <a:ext cx="753496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</a:t>
            </a:r>
            <a:r>
              <a:rPr lang="en-US" sz="1600" dirty="0">
                <a:solidFill>
                  <a:srgbClr val="1E1C1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Eigenschaften korrelieren stark mit Herkunft und Produktionsprozess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„gummiartige“ Struktur deutet auf eine bessere Anpassung an das umliegende Gewebe und Implantat hin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4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628649" y="5714338"/>
            <a:ext cx="8140447" cy="103996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0" y="180347"/>
            <a:ext cx="8140446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r>
              <a:rPr lang="de-DE" sz="1800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800" baseline="30000" dirty="0">
                <a:solidFill>
                  <a:schemeClr val="tx2"/>
                </a:solidFill>
              </a:rPr>
            </a:br>
            <a:r>
              <a:rPr lang="en-US" sz="1800" dirty="0"/>
              <a:t>Combination of an allogenic and a </a:t>
            </a:r>
            <a:r>
              <a:rPr lang="de-DE" sz="1800" dirty="0" err="1"/>
              <a:t>xenogenic</a:t>
            </a:r>
            <a:r>
              <a:rPr lang="de-DE" sz="1800" dirty="0"/>
              <a:t> </a:t>
            </a:r>
            <a:r>
              <a:rPr lang="de-DE" sz="1800" dirty="0" err="1"/>
              <a:t>bone</a:t>
            </a:r>
            <a:r>
              <a:rPr lang="de-DE" sz="1800" dirty="0"/>
              <a:t> </a:t>
            </a:r>
            <a:r>
              <a:rPr lang="de-DE" sz="1800" dirty="0" err="1"/>
              <a:t>substitute</a:t>
            </a:r>
            <a:r>
              <a:rPr lang="de-DE" sz="1800" dirty="0"/>
              <a:t> material</a:t>
            </a:r>
            <a:br>
              <a:rPr lang="de-DE" sz="1800" dirty="0"/>
            </a:b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injectable</a:t>
            </a:r>
            <a:r>
              <a:rPr lang="de-DE" sz="1800" dirty="0"/>
              <a:t> </a:t>
            </a:r>
            <a:r>
              <a:rPr lang="de-DE" sz="1800" dirty="0" err="1"/>
              <a:t>platelet-rich</a:t>
            </a:r>
            <a:r>
              <a:rPr lang="de-DE" sz="1800" dirty="0"/>
              <a:t> </a:t>
            </a:r>
            <a:r>
              <a:rPr lang="de-DE" sz="1800" dirty="0" err="1"/>
              <a:t>fibrin</a:t>
            </a:r>
            <a:r>
              <a:rPr lang="de-DE" sz="1800" dirty="0"/>
              <a:t> – </a:t>
            </a:r>
            <a:r>
              <a:rPr lang="it-IT" sz="1800" dirty="0"/>
              <a:t>A comparative in vitro study</a:t>
            </a:r>
            <a:br>
              <a:rPr sz="1952" dirty="0">
                <a:solidFill>
                  <a:srgbClr val="1E1C11"/>
                </a:solidFill>
              </a:rPr>
            </a:br>
            <a:r>
              <a:rPr lang="de-DE" sz="1600" dirty="0">
                <a:solidFill>
                  <a:srgbClr val="00B0F0"/>
                </a:solidFill>
              </a:rPr>
              <a:t>Kämmerer et al. (2020) Journal </a:t>
            </a:r>
            <a:r>
              <a:rPr lang="de-DE" sz="1600" dirty="0" err="1">
                <a:solidFill>
                  <a:srgbClr val="00B0F0"/>
                </a:solidFill>
              </a:rPr>
              <a:t>of</a:t>
            </a:r>
            <a:r>
              <a:rPr lang="de-DE" sz="1600" dirty="0">
                <a:solidFill>
                  <a:srgbClr val="00B0F0"/>
                </a:solidFill>
              </a:rPr>
              <a:t> Biomaterials </a:t>
            </a:r>
            <a:r>
              <a:rPr lang="de-DE" sz="1600" dirty="0" err="1">
                <a:solidFill>
                  <a:srgbClr val="00B0F0"/>
                </a:solidFill>
              </a:rPr>
              <a:t>Applications</a:t>
            </a:r>
            <a:r>
              <a:rPr lang="de-DE" sz="1600" dirty="0">
                <a:solidFill>
                  <a:srgbClr val="00B0F0"/>
                </a:solidFill>
              </a:rPr>
              <a:t> </a:t>
            </a:r>
            <a:br>
              <a:rPr lang="de-DE" sz="1600" dirty="0">
                <a:solidFill>
                  <a:srgbClr val="00B0F0"/>
                </a:solidFill>
              </a:rPr>
            </a:br>
            <a:r>
              <a:rPr lang="de-DE" sz="1600" dirty="0">
                <a:solidFill>
                  <a:srgbClr val="00B0F0"/>
                </a:solidFill>
              </a:rPr>
              <a:t>(</a:t>
            </a:r>
            <a:r>
              <a:rPr lang="de-DE" sz="1600" dirty="0" err="1">
                <a:solidFill>
                  <a:srgbClr val="00B0F0"/>
                </a:solidFill>
              </a:rPr>
              <a:t>doi</a:t>
            </a:r>
            <a:r>
              <a:rPr lang="de-DE" sz="1600" dirty="0">
                <a:solidFill>
                  <a:srgbClr val="00B0F0"/>
                </a:solidFill>
              </a:rPr>
              <a:t>: 10.1177/0885328220914407)</a:t>
            </a:r>
            <a:endParaRPr sz="16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50" y="1833442"/>
            <a:ext cx="7886699" cy="388089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700" b="1" dirty="0">
                <a:solidFill>
                  <a:srgbClr val="1E1C11"/>
                </a:solidFill>
              </a:rPr>
              <a:t>Ziel</a:t>
            </a:r>
            <a:r>
              <a:rPr sz="1700" b="1" dirty="0">
                <a:solidFill>
                  <a:srgbClr val="1E1C11"/>
                </a:solidFill>
              </a:rPr>
              <a:t>: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700" i="1" dirty="0">
                <a:solidFill>
                  <a:srgbClr val="1E1C11"/>
                </a:solidFill>
              </a:rPr>
              <a:t>In-vitro</a:t>
            </a:r>
            <a:r>
              <a:rPr lang="de-DE" sz="1700" dirty="0">
                <a:solidFill>
                  <a:srgbClr val="1E1C11"/>
                </a:solidFill>
              </a:rPr>
              <a:t> Studie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800" dirty="0"/>
              <a:t>Untersuchung des Einflusses von </a:t>
            </a:r>
            <a:r>
              <a:rPr lang="de-DE" sz="1800" dirty="0" err="1"/>
              <a:t>maxgraft</a:t>
            </a:r>
            <a:r>
              <a:rPr lang="de-DE" sz="1800" dirty="0"/>
              <a:t>® und Bio-</a:t>
            </a:r>
            <a:r>
              <a:rPr lang="de-DE" sz="1800" dirty="0" err="1"/>
              <a:t>Oss</a:t>
            </a:r>
            <a:r>
              <a:rPr lang="de-DE" sz="1800" dirty="0"/>
              <a:t>® jeweils mit und ohne ‚</a:t>
            </a:r>
            <a:r>
              <a:rPr lang="de-DE" sz="1800" dirty="0" err="1"/>
              <a:t>injectable</a:t>
            </a:r>
            <a:r>
              <a:rPr lang="de-DE" sz="1800" dirty="0"/>
              <a:t> </a:t>
            </a:r>
            <a:r>
              <a:rPr lang="de-DE" sz="1800" dirty="0" err="1"/>
              <a:t>platelet-rich</a:t>
            </a:r>
            <a:r>
              <a:rPr lang="de-DE" sz="1800" dirty="0"/>
              <a:t> </a:t>
            </a:r>
            <a:r>
              <a:rPr lang="de-DE" sz="1800" dirty="0" err="1"/>
              <a:t>fibrin</a:t>
            </a:r>
            <a:r>
              <a:rPr lang="de-DE" sz="1800" dirty="0"/>
              <a:t>‘ (i-PRF) auf die Charakteristika humaner Osteoblasten</a:t>
            </a:r>
            <a:endParaRPr lang="de-DE" sz="1700" dirty="0">
              <a:solidFill>
                <a:srgbClr val="1E1C11"/>
              </a:solidFill>
            </a:endParaRPr>
          </a:p>
          <a:p>
            <a:pPr marL="0" lvl="0" indent="0">
              <a:lnSpc>
                <a:spcPct val="150000"/>
              </a:lnSpc>
              <a:buNone/>
              <a:defRPr sz="1800"/>
            </a:pPr>
            <a:r>
              <a:rPr lang="de-DE" sz="1800" b="1" dirty="0">
                <a:solidFill>
                  <a:srgbClr val="1E1C11"/>
                </a:solidFill>
              </a:rPr>
              <a:t>Ergebnis/Schlussfolgerung</a:t>
            </a:r>
            <a:r>
              <a:rPr lang="de-DE" sz="1700" b="1" dirty="0">
                <a:solidFill>
                  <a:srgbClr val="1E1C11"/>
                </a:solidFill>
              </a:rPr>
              <a:t>:</a:t>
            </a:r>
          </a:p>
          <a:p>
            <a:pPr marL="28440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800" dirty="0"/>
              <a:t>i-PRF hat positiven Einfluss auf die Zellaktivität (Viabilität, Proliferation, Differenzierung und Migration von humanen Osteoblasten</a:t>
            </a:r>
          </a:p>
          <a:p>
            <a:pPr marL="28440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800" dirty="0"/>
              <a:t>Besseres Ergebnis für </a:t>
            </a:r>
            <a:r>
              <a:rPr lang="de-DE" sz="1800" dirty="0" err="1"/>
              <a:t>maxgraft</a:t>
            </a:r>
            <a:r>
              <a:rPr lang="de-DE" sz="1800" dirty="0"/>
              <a:t>® Granulat im Vergleich zu Bio-</a:t>
            </a:r>
            <a:r>
              <a:rPr lang="de-DE" sz="1800" dirty="0" err="1"/>
              <a:t>Oss</a:t>
            </a:r>
            <a:r>
              <a:rPr lang="de-DE" sz="1800" dirty="0"/>
              <a:t>®</a:t>
            </a:r>
          </a:p>
          <a:p>
            <a:pPr marL="284400" indent="-284400">
              <a:lnSpc>
                <a:spcPct val="150000"/>
              </a:lnSpc>
              <a:buFont typeface="Symbol" charset="2"/>
              <a:buChar char="-"/>
              <a:defRPr sz="1800"/>
            </a:pPr>
            <a:endParaRPr lang="en-US" sz="1600" dirty="0">
              <a:solidFill>
                <a:srgbClr val="1E1C1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28651" y="5654202"/>
            <a:ext cx="753496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</a:t>
            </a:r>
            <a:r>
              <a:rPr lang="de-DE" dirty="0"/>
              <a:t> </a:t>
            </a:r>
            <a:r>
              <a:rPr lang="de-DE" dirty="0">
                <a:solidFill>
                  <a:schemeClr val="bg1"/>
                </a:solidFill>
              </a:rPr>
              <a:t>Kombination von i-PRF mit </a:t>
            </a:r>
            <a:r>
              <a:rPr lang="de-DE" dirty="0" err="1">
                <a:solidFill>
                  <a:schemeClr val="bg1"/>
                </a:solidFill>
              </a:rPr>
              <a:t>maxgraft</a:t>
            </a:r>
            <a:r>
              <a:rPr lang="de-DE" dirty="0">
                <a:solidFill>
                  <a:schemeClr val="bg1"/>
                </a:solidFill>
              </a:rPr>
              <a:t>® könnte die </a:t>
            </a:r>
            <a:r>
              <a:rPr lang="de-DE" dirty="0" err="1">
                <a:solidFill>
                  <a:schemeClr val="bg1"/>
                </a:solidFill>
              </a:rPr>
              <a:t>Osteoblastenaktivität</a:t>
            </a:r>
            <a:r>
              <a:rPr lang="de-DE" dirty="0">
                <a:solidFill>
                  <a:schemeClr val="bg1"/>
                </a:solidFill>
              </a:rPr>
              <a:t> auch </a:t>
            </a:r>
            <a:r>
              <a:rPr lang="de-DE" i="1" dirty="0">
                <a:solidFill>
                  <a:schemeClr val="bg1"/>
                </a:solidFill>
              </a:rPr>
              <a:t>in vivo </a:t>
            </a:r>
            <a:r>
              <a:rPr lang="de-DE" dirty="0">
                <a:solidFill>
                  <a:schemeClr val="bg1"/>
                </a:solidFill>
              </a:rPr>
              <a:t>positiv beeinflussen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7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628650" y="5912473"/>
            <a:ext cx="7829550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0" y="144745"/>
            <a:ext cx="8140446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rgbClr val="999999"/>
                </a:solidFill>
              </a:rPr>
              <a:t>maxgraft</a:t>
            </a:r>
            <a:r>
              <a:rPr lang="de-DE" sz="1800" cap="all" dirty="0">
                <a:solidFill>
                  <a:srgbClr val="999999"/>
                </a:solidFill>
              </a:rPr>
              <a:t>®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2000" dirty="0"/>
              <a:t>Three-dimensional scanning electron microscopy of maxillofacial biomaterials</a:t>
            </a:r>
            <a:br>
              <a:rPr sz="2000" dirty="0">
                <a:solidFill>
                  <a:srgbClr val="1E1C11"/>
                </a:solidFill>
              </a:rPr>
            </a:br>
            <a:r>
              <a:rPr lang="de-DE" sz="1600" dirty="0" err="1">
                <a:solidFill>
                  <a:srgbClr val="00B0F0"/>
                </a:solidFill>
              </a:rPr>
              <a:t>Pabst</a:t>
            </a:r>
            <a:r>
              <a:rPr lang="de-DE" sz="1600" dirty="0">
                <a:solidFill>
                  <a:srgbClr val="00B0F0"/>
                </a:solidFill>
              </a:rPr>
              <a:t> et al. (2017) </a:t>
            </a:r>
            <a:r>
              <a:rPr lang="fr-FR" sz="1600" dirty="0">
                <a:solidFill>
                  <a:srgbClr val="00B0F0"/>
                </a:solidFill>
              </a:rPr>
              <a:t>Br. J. Oral </a:t>
            </a:r>
            <a:r>
              <a:rPr lang="fr-FR" sz="1600" dirty="0" err="1">
                <a:solidFill>
                  <a:srgbClr val="00B0F0"/>
                </a:solidFill>
              </a:rPr>
              <a:t>Maxillofac</a:t>
            </a:r>
            <a:r>
              <a:rPr lang="fr-FR" sz="1600" dirty="0">
                <a:solidFill>
                  <a:srgbClr val="00B0F0"/>
                </a:solidFill>
              </a:rPr>
              <a:t>. </a:t>
            </a:r>
            <a:r>
              <a:rPr lang="fr-FR" sz="1600" dirty="0" err="1">
                <a:solidFill>
                  <a:srgbClr val="00B0F0"/>
                </a:solidFill>
              </a:rPr>
              <a:t>Surg</a:t>
            </a:r>
            <a:r>
              <a:rPr lang="fr-FR" sz="1600" dirty="0">
                <a:solidFill>
                  <a:srgbClr val="00B0F0"/>
                </a:solidFill>
              </a:rPr>
              <a:t>; 55(7):736</a:t>
            </a:r>
            <a:r>
              <a:rPr lang="de-DE" sz="1600" dirty="0">
                <a:solidFill>
                  <a:srgbClr val="00B0F0"/>
                </a:solidFill>
              </a:rPr>
              <a:t>–</a:t>
            </a:r>
            <a:r>
              <a:rPr lang="fr-FR" sz="1600" dirty="0">
                <a:solidFill>
                  <a:srgbClr val="00B0F0"/>
                </a:solidFill>
              </a:rPr>
              <a:t>739. </a:t>
            </a:r>
            <a:endParaRPr sz="16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50" y="1825627"/>
            <a:ext cx="7886699" cy="40028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Ziel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Neue Methode der 3D-Rasterelektronenmikroskopie (3D-SEM)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Kombination aus hochauflösendem SEM, den Merkmalen der 3D-Rekonstruktion und zur dreidimensionalen Untersuchung von </a:t>
            </a:r>
            <a:r>
              <a:rPr lang="de-DE" sz="1600" dirty="0" err="1">
                <a:solidFill>
                  <a:srgbClr val="1E1C11"/>
                </a:solidFill>
              </a:rPr>
              <a:t>μCT</a:t>
            </a:r>
            <a:r>
              <a:rPr lang="de-DE" sz="1600" dirty="0">
                <a:solidFill>
                  <a:srgbClr val="1E1C11"/>
                </a:solidFill>
              </a:rPr>
              <a:t> &amp; SRXTM-Scans </a:t>
            </a:r>
          </a:p>
          <a:p>
            <a:pPr marL="0" lvl="0" indent="0">
              <a:lnSpc>
                <a:spcPct val="15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Ergebnis/Schlussfolgerung:</a:t>
            </a:r>
            <a:endParaRPr sz="1600" b="1" dirty="0">
              <a:solidFill>
                <a:srgbClr val="1E1C11"/>
              </a:solidFill>
            </a:endParaRPr>
          </a:p>
          <a:p>
            <a:pPr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maxgraft</a:t>
            </a:r>
            <a:r>
              <a:rPr lang="de-DE" sz="1600" baseline="30000" dirty="0">
                <a:solidFill>
                  <a:srgbClr val="1E1C11"/>
                </a:solidFill>
              </a:rPr>
              <a:t>®</a:t>
            </a:r>
            <a:r>
              <a:rPr lang="de-DE" sz="1600" dirty="0">
                <a:solidFill>
                  <a:srgbClr val="1E1C11"/>
                </a:solidFill>
              </a:rPr>
              <a:t> </a:t>
            </a:r>
            <a:r>
              <a:rPr lang="de-DE" sz="1600" dirty="0" err="1">
                <a:solidFill>
                  <a:srgbClr val="1E1C11"/>
                </a:solidFill>
              </a:rPr>
              <a:t>bonering</a:t>
            </a:r>
            <a:r>
              <a:rPr lang="de-DE" sz="1600" dirty="0">
                <a:solidFill>
                  <a:srgbClr val="1E1C11"/>
                </a:solidFill>
              </a:rPr>
              <a:t> 3D-SEM</a:t>
            </a:r>
            <a:endParaRPr lang="en-US" sz="1600" dirty="0">
              <a:solidFill>
                <a:srgbClr val="1E1C11"/>
              </a:solidFill>
            </a:endParaRPr>
          </a:p>
          <a:p>
            <a:pPr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 err="1">
                <a:solidFill>
                  <a:srgbClr val="1E1C11"/>
                </a:solidFill>
              </a:rPr>
              <a:t>Trabekuläre</a:t>
            </a:r>
            <a:r>
              <a:rPr lang="de-DE" sz="1600" dirty="0">
                <a:solidFill>
                  <a:srgbClr val="1E1C11"/>
                </a:solidFill>
              </a:rPr>
              <a:t> Struktur und offenporige Geometrie </a:t>
            </a:r>
          </a:p>
          <a:p>
            <a:pPr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Detaillierte Messung der Struktur (Winkel und Abstände) möglich</a:t>
            </a:r>
            <a:endParaRPr lang="en-US" sz="1600" dirty="0">
              <a:solidFill>
                <a:srgbClr val="1E1C1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08658" y="5985984"/>
            <a:ext cx="734183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</a:t>
            </a:r>
            <a:r>
              <a:rPr lang="en-US" sz="1600" dirty="0">
                <a:solidFill>
                  <a:srgbClr val="1E1C1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Zusätzliches Werkzeug für SEM ohne die konventionellen Nachteile anderer Methoden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1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0" y="152365"/>
            <a:ext cx="8140446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de-DE" sz="2000" dirty="0"/>
              <a:t>REM Bilder</a:t>
            </a:r>
            <a:endParaRPr sz="1600" dirty="0">
              <a:solidFill>
                <a:srgbClr val="00B0F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98420"/>
            <a:ext cx="3829050" cy="25527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48640" y="5528848"/>
            <a:ext cx="822045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REM Bilder mit freundlicher Genehmigung von </a:t>
            </a:r>
            <a:r>
              <a:rPr lang="de-DE" sz="12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Prof. Dr. med. S. Wenisch, Justus-Liebig Universität Gießen</a:t>
            </a:r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90" y="2205990"/>
            <a:ext cx="2945130" cy="29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628650" y="312615"/>
            <a:ext cx="7886700" cy="539545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defRPr sz="1800"/>
            </a:pPr>
            <a:br>
              <a:rPr lang="de-DE" b="1" dirty="0">
                <a:solidFill>
                  <a:schemeClr val="tx2"/>
                </a:solidFill>
              </a:rPr>
            </a:br>
            <a:br>
              <a:rPr lang="de-DE" cap="all" dirty="0">
                <a:solidFill>
                  <a:schemeClr val="tx2"/>
                </a:solidFill>
              </a:rPr>
            </a:br>
            <a:r>
              <a:rPr lang="de-DE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b="1" dirty="0">
                <a:solidFill>
                  <a:schemeClr val="tx2"/>
                </a:solidFill>
              </a:rPr>
            </a:br>
            <a:r>
              <a:rPr lang="de-DE" sz="2750" dirty="0">
                <a:solidFill>
                  <a:srgbClr val="1E1C11"/>
                </a:solidFill>
              </a:rPr>
              <a:t>Bilder auf Anfrage</a:t>
            </a:r>
            <a:endParaRPr sz="2750" dirty="0">
              <a:solidFill>
                <a:srgbClr val="1E1C11"/>
              </a:solidFill>
            </a:endParaRPr>
          </a:p>
          <a:p>
            <a:pPr lvl="0">
              <a:defRPr sz="1800"/>
            </a:pPr>
            <a:endParaRPr sz="3200" dirty="0">
              <a:solidFill>
                <a:srgbClr val="1E1C11"/>
              </a:solidFill>
            </a:endParaRPr>
          </a:p>
          <a:p>
            <a:pPr lvl="0">
              <a:defRPr sz="1800"/>
            </a:pPr>
            <a:endParaRPr sz="3200" dirty="0">
              <a:solidFill>
                <a:srgbClr val="1E1C11"/>
              </a:solidFill>
            </a:endParaRPr>
          </a:p>
          <a:p>
            <a:pPr lvl="0" algn="ctr"/>
            <a:br>
              <a:rPr lang="de-DE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de-DE" sz="28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maxgraft</a:t>
            </a:r>
            <a:r>
              <a:rPr lang="de-DE" sz="2800" baseline="300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®</a:t>
            </a:r>
            <a:r>
              <a:rPr lang="de-DE" sz="28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br>
              <a:rPr lang="de-DE" sz="28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de-DE" sz="28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Biopsien zeigen </a:t>
            </a:r>
            <a:r>
              <a:rPr lang="de-DE" sz="2800" dirty="0" err="1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Remodeling</a:t>
            </a:r>
            <a:endParaRPr lang="de-DE" sz="2800" dirty="0">
              <a:solidFill>
                <a:srgbClr val="1E1C11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3" name="Eingebuchteter Richtungspfeil 2"/>
          <p:cNvSpPr/>
          <p:nvPr/>
        </p:nvSpPr>
        <p:spPr>
          <a:xfrm>
            <a:off x="3962400" y="3997924"/>
            <a:ext cx="1597891" cy="1440873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34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3084089" y="2244436"/>
            <a:ext cx="4551621" cy="332724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sz="2000" dirty="0">
                <a:solidFill>
                  <a:srgbClr val="1E1C11"/>
                </a:solidFill>
              </a:rPr>
              <a:t>Herkunft und Zusammensetzung</a:t>
            </a:r>
            <a:endParaRPr sz="2000" dirty="0">
              <a:solidFill>
                <a:srgbClr val="1E1C11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sz="2000" dirty="0">
                <a:solidFill>
                  <a:srgbClr val="1E1C11"/>
                </a:solidFill>
              </a:rPr>
              <a:t>Indi</a:t>
            </a:r>
            <a:r>
              <a:rPr lang="de-DE" sz="2000" dirty="0">
                <a:solidFill>
                  <a:srgbClr val="1E1C11"/>
                </a:solidFill>
              </a:rPr>
              <a:t>k</a:t>
            </a:r>
            <a:r>
              <a:rPr sz="2000" dirty="0" err="1">
                <a:solidFill>
                  <a:srgbClr val="1E1C11"/>
                </a:solidFill>
              </a:rPr>
              <a:t>ation</a:t>
            </a:r>
            <a:r>
              <a:rPr lang="de-DE" sz="2000" dirty="0">
                <a:solidFill>
                  <a:srgbClr val="1E1C11"/>
                </a:solidFill>
              </a:rPr>
              <a:t>en</a:t>
            </a:r>
            <a:endParaRPr sz="2000" dirty="0">
              <a:solidFill>
                <a:srgbClr val="1E1C11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sz="2000" dirty="0">
                <a:solidFill>
                  <a:srgbClr val="1E1C11"/>
                </a:solidFill>
              </a:rPr>
              <a:t>Herstellungsprozess</a:t>
            </a:r>
            <a:endParaRPr sz="2000" dirty="0">
              <a:solidFill>
                <a:srgbClr val="1E1C11"/>
              </a:solidFill>
            </a:endParaRPr>
          </a:p>
        </p:txBody>
      </p:sp>
      <p:sp>
        <p:nvSpPr>
          <p:cNvPr id="38" name="Shape 38"/>
          <p:cNvSpPr/>
          <p:nvPr/>
        </p:nvSpPr>
        <p:spPr>
          <a:xfrm>
            <a:off x="755650" y="976764"/>
            <a:ext cx="7886700" cy="161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 defTabSz="914400">
              <a:lnSpc>
                <a:spcPct val="90000"/>
              </a:lnSpc>
            </a:pPr>
            <a:r>
              <a:rPr sz="38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1. </a:t>
            </a:r>
            <a:r>
              <a:rPr lang="de-DE" sz="38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maxgraft</a:t>
            </a:r>
            <a:r>
              <a:rPr sz="3800" baseline="300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®</a:t>
            </a:r>
            <a:r>
              <a:rPr lang="de-DE" sz="3800" baseline="300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 sz="38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–</a:t>
            </a:r>
            <a:r>
              <a:rPr lang="de-DE" sz="38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 Grundlagen</a:t>
            </a:r>
            <a:endParaRPr sz="3800" dirty="0">
              <a:solidFill>
                <a:srgbClr val="1E1C11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665226" y="5894418"/>
            <a:ext cx="7886700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15"/>
          <p:cNvSpPr txBox="1">
            <a:spLocks/>
          </p:cNvSpPr>
          <p:nvPr/>
        </p:nvSpPr>
        <p:spPr>
          <a:xfrm>
            <a:off x="628650" y="251425"/>
            <a:ext cx="8164830" cy="1325563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5pPr>
            <a:lvl6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6pPr>
            <a:lvl7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7pPr>
            <a:lvl8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8pPr>
            <a:lvl9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9pPr>
          </a:lstStyle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2000" dirty="0"/>
              <a:t>Management of acute maxillary sinusitis after sinus bone grafting procedures with simultaneous dental implants placement - a retrospective study </a:t>
            </a:r>
            <a:endParaRPr lang="en-US" sz="1800" dirty="0"/>
          </a:p>
          <a:p>
            <a:pPr defTabSz="557784">
              <a:defRPr sz="1800"/>
            </a:pPr>
            <a:r>
              <a:rPr lang="de-DE" sz="1600" dirty="0" err="1">
                <a:solidFill>
                  <a:srgbClr val="00B0F0"/>
                </a:solidFill>
              </a:rPr>
              <a:t>Chirilă</a:t>
            </a:r>
            <a:r>
              <a:rPr lang="de-DE" sz="1600" dirty="0">
                <a:solidFill>
                  <a:srgbClr val="00B0F0"/>
                </a:solidFill>
              </a:rPr>
              <a:t> et al. (2016) BMC </a:t>
            </a:r>
            <a:r>
              <a:rPr lang="de-DE" sz="1600" dirty="0" err="1">
                <a:solidFill>
                  <a:srgbClr val="00B0F0"/>
                </a:solidFill>
              </a:rPr>
              <a:t>Infectious</a:t>
            </a:r>
            <a:r>
              <a:rPr lang="de-DE" sz="1600" dirty="0">
                <a:solidFill>
                  <a:srgbClr val="00B0F0"/>
                </a:solidFill>
              </a:rPr>
              <a:t> </a:t>
            </a:r>
            <a:r>
              <a:rPr lang="de-DE" sz="1600" dirty="0" err="1">
                <a:solidFill>
                  <a:srgbClr val="00B0F0"/>
                </a:solidFill>
              </a:rPr>
              <a:t>Diseases</a:t>
            </a:r>
            <a:r>
              <a:rPr lang="de-DE" sz="1600" dirty="0">
                <a:solidFill>
                  <a:srgbClr val="00B0F0"/>
                </a:solidFill>
              </a:rPr>
              <a:t>; 16(1):94.</a:t>
            </a:r>
          </a:p>
        </p:txBody>
      </p:sp>
      <p:sp>
        <p:nvSpPr>
          <p:cNvPr id="8" name="Shape 116"/>
          <p:cNvSpPr txBox="1">
            <a:spLocks/>
          </p:cNvSpPr>
          <p:nvPr/>
        </p:nvSpPr>
        <p:spPr>
          <a:xfrm>
            <a:off x="628650" y="1726566"/>
            <a:ext cx="7886700" cy="36607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 marL="574851" indent="-303388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 marL="867965" indent="-323453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 marL="1193346" indent="-390071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 marL="1528763" indent="-452438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5pPr>
            <a:lvl6pPr marL="25400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6pPr>
            <a:lvl7pPr marL="29972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7pPr>
            <a:lvl8pPr marL="34544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8pPr>
            <a:lvl9pPr marL="39116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9pPr>
          </a:lstStyle>
          <a:p>
            <a:pPr marL="0" indent="0" defTabSz="914400">
              <a:lnSpc>
                <a:spcPct val="120000"/>
              </a:lnSpc>
              <a:buSzTx/>
              <a:buFontTx/>
              <a:buNone/>
              <a:defRPr sz="1800"/>
            </a:pPr>
            <a:r>
              <a:rPr lang="en-US" sz="1600" b="1" dirty="0" err="1">
                <a:solidFill>
                  <a:srgbClr val="1E1C11"/>
                </a:solidFill>
              </a:rPr>
              <a:t>Ziel</a:t>
            </a:r>
            <a:r>
              <a:rPr lang="en-US" sz="1600" b="1" dirty="0">
                <a:solidFill>
                  <a:srgbClr val="1E1C11"/>
                </a:solidFill>
              </a:rPr>
              <a:t>:</a:t>
            </a:r>
          </a:p>
          <a:p>
            <a:pPr marL="284400" indent="-284400" defTabSz="914400">
              <a:lnSpc>
                <a:spcPct val="12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Retrospektive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Studie</a:t>
            </a:r>
            <a:endParaRPr lang="en-US" sz="1600" dirty="0">
              <a:solidFill>
                <a:srgbClr val="1E1C11"/>
              </a:solidFill>
            </a:endParaRPr>
          </a:p>
          <a:p>
            <a:pPr marL="284400" indent="-284400" defTabSz="914400">
              <a:lnSpc>
                <a:spcPct val="12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Bewertung der Rate einer akuten Kieferhöhlenentzündung nach einem Sinuslift</a:t>
            </a:r>
            <a:endParaRPr lang="en-US" sz="1600" dirty="0">
              <a:solidFill>
                <a:srgbClr val="1E1C11"/>
              </a:solidFill>
            </a:endParaRPr>
          </a:p>
          <a:p>
            <a:pPr marL="0" indent="0" defTabSz="914400">
              <a:lnSpc>
                <a:spcPct val="12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</a:t>
            </a:r>
            <a:r>
              <a:rPr lang="en-US" sz="1600" b="1" dirty="0">
                <a:solidFill>
                  <a:srgbClr val="1E1C11"/>
                </a:solidFill>
              </a:rPr>
              <a:t>:</a:t>
            </a:r>
          </a:p>
          <a:p>
            <a:pPr marL="284400" indent="-284400" defTabSz="914400">
              <a:lnSpc>
                <a:spcPct val="12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Mischung des Transplantationsmaterials (</a:t>
            </a:r>
            <a:r>
              <a:rPr lang="de-DE" sz="1600" dirty="0" err="1">
                <a:solidFill>
                  <a:srgbClr val="1E1C11"/>
                </a:solidFill>
              </a:rPr>
              <a:t>Xenograft</a:t>
            </a:r>
            <a:r>
              <a:rPr lang="de-DE" sz="1600" dirty="0">
                <a:solidFill>
                  <a:srgbClr val="1E1C11"/>
                </a:solidFill>
              </a:rPr>
              <a:t> mit und ohne Autograft, Allograft mit und ohne </a:t>
            </a:r>
            <a:r>
              <a:rPr lang="de-DE" sz="1600" dirty="0" err="1">
                <a:solidFill>
                  <a:srgbClr val="1E1C11"/>
                </a:solidFill>
              </a:rPr>
              <a:t>Xenograft</a:t>
            </a:r>
            <a:r>
              <a:rPr lang="de-DE" sz="1600" dirty="0">
                <a:solidFill>
                  <a:srgbClr val="1E1C11"/>
                </a:solidFill>
              </a:rPr>
              <a:t>, alloplastisch) </a:t>
            </a:r>
          </a:p>
          <a:p>
            <a:pPr marL="284400" indent="-284400" defTabSz="914400">
              <a:lnSpc>
                <a:spcPct val="12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151 Nasennebenhöhlen behandelt, 245 Zahnimplantate gesetzt</a:t>
            </a:r>
            <a:endParaRPr lang="en-US" sz="1600" dirty="0">
              <a:solidFill>
                <a:srgbClr val="1E1C11"/>
              </a:solidFill>
            </a:endParaRPr>
          </a:p>
          <a:p>
            <a:pPr marL="284400" indent="-284400" defTabSz="914400">
              <a:lnSpc>
                <a:spcPct val="12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Niedrige Kieferhöhlenentzündungsrate von 4,3%</a:t>
            </a:r>
          </a:p>
          <a:p>
            <a:pPr marL="284400" indent="-284400" defTabSz="914400">
              <a:lnSpc>
                <a:spcPct val="12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Keine Inzidenz wenn Allograft allein verwendet wurde</a:t>
            </a:r>
          </a:p>
          <a:p>
            <a:pPr marL="284400" indent="-284400" defTabSz="914400">
              <a:lnSpc>
                <a:spcPct val="12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Geringe Komplikationsrate</a:t>
            </a:r>
          </a:p>
          <a:p>
            <a:pPr defTabSz="914400">
              <a:lnSpc>
                <a:spcPct val="120000"/>
              </a:lnSpc>
              <a:buFont typeface="Symbol" charset="2"/>
              <a:buChar char="-"/>
              <a:defRPr sz="1800"/>
            </a:pPr>
            <a:endParaRPr lang="de-DE" sz="1600" dirty="0">
              <a:solidFill>
                <a:srgbClr val="1E1C11"/>
              </a:solidFill>
            </a:endParaRPr>
          </a:p>
          <a:p>
            <a:pPr marL="0" indent="0" defTabSz="914400">
              <a:lnSpc>
                <a:spcPct val="120000"/>
              </a:lnSpc>
              <a:buNone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 </a:t>
            </a:r>
            <a:endParaRPr lang="en-US" sz="1600" dirty="0">
              <a:solidFill>
                <a:srgbClr val="1E1C1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28650" y="5894280"/>
            <a:ext cx="737235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 defTabSz="914400">
              <a:buNone/>
              <a:defRPr sz="1800"/>
            </a:pP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Geeignetes Material für den Sinuslift </a:t>
            </a:r>
          </a:p>
          <a:p>
            <a:pPr marL="0" indent="0" defTabSz="914400">
              <a:buNone/>
              <a:defRPr sz="1800"/>
            </a:pP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Keine Korrelation der auftretenden Sinusitis mit dem Knochenersatzmaterial</a:t>
            </a:r>
            <a:endParaRPr lang="en-US" sz="1400" dirty="0">
              <a:solidFill>
                <a:srgbClr val="1E1C1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8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99621" y="6076164"/>
            <a:ext cx="8015729" cy="781836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15"/>
          <p:cNvSpPr txBox="1">
            <a:spLocks/>
          </p:cNvSpPr>
          <p:nvPr/>
        </p:nvSpPr>
        <p:spPr>
          <a:xfrm>
            <a:off x="628650" y="245165"/>
            <a:ext cx="7886700" cy="1325563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5pPr>
            <a:lvl6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6pPr>
            <a:lvl7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7pPr>
            <a:lvl8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8pPr>
            <a:lvl9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9pPr>
          </a:lstStyle>
          <a:p>
            <a:r>
              <a:rPr lang="de-DE" sz="1800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2000" dirty="0"/>
              <a:t>Time analysis of alveolar ridge preservation using a combination of mineralized bone‐plug and dense‐polytetrafluoroethylene membrane: A </a:t>
            </a:r>
            <a:r>
              <a:rPr lang="en-US" sz="2000" dirty="0" err="1"/>
              <a:t>histomorphometric</a:t>
            </a:r>
            <a:r>
              <a:rPr lang="en-US" sz="2000" dirty="0"/>
              <a:t> study</a:t>
            </a:r>
            <a:endParaRPr lang="de-DE" sz="2000" dirty="0"/>
          </a:p>
          <a:p>
            <a:pPr defTabSz="557784">
              <a:defRPr sz="1800"/>
            </a:pPr>
            <a:r>
              <a:rPr lang="de-DE" sz="1600" dirty="0">
                <a:solidFill>
                  <a:srgbClr val="00B0F0"/>
                </a:solidFill>
              </a:rPr>
              <a:t>Wang et al. (2019) J. </a:t>
            </a:r>
            <a:r>
              <a:rPr lang="de-DE" sz="1600" dirty="0" err="1">
                <a:solidFill>
                  <a:srgbClr val="00B0F0"/>
                </a:solidFill>
              </a:rPr>
              <a:t>Periodontol</a:t>
            </a:r>
            <a:r>
              <a:rPr lang="de-DE" sz="1600" dirty="0">
                <a:solidFill>
                  <a:srgbClr val="00B0F0"/>
                </a:solidFill>
              </a:rPr>
              <a:t>. (</a:t>
            </a:r>
            <a:r>
              <a:rPr lang="en-US" sz="1600" u="sng" dirty="0">
                <a:solidFill>
                  <a:srgbClr val="00B0F0"/>
                </a:solidFill>
                <a:hlinkClick r:id="rId2"/>
              </a:rPr>
              <a:t>https://doi.org/10.1002/JPER.19-0142</a:t>
            </a:r>
            <a:r>
              <a:rPr lang="en-US" sz="1600" u="sng" dirty="0">
                <a:solidFill>
                  <a:srgbClr val="00B0F0"/>
                </a:solidFill>
              </a:rPr>
              <a:t>).</a:t>
            </a:r>
            <a:endParaRPr lang="de-DE" sz="1600" u="sng" dirty="0">
              <a:solidFill>
                <a:srgbClr val="00B0F0"/>
              </a:solidFill>
            </a:endParaRPr>
          </a:p>
        </p:txBody>
      </p:sp>
      <p:sp>
        <p:nvSpPr>
          <p:cNvPr id="8" name="Shape 116"/>
          <p:cNvSpPr txBox="1">
            <a:spLocks/>
          </p:cNvSpPr>
          <p:nvPr/>
        </p:nvSpPr>
        <p:spPr>
          <a:xfrm>
            <a:off x="628650" y="1787526"/>
            <a:ext cx="7886700" cy="36607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 marL="574851" indent="-303388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 marL="867965" indent="-323453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 marL="1193346" indent="-390071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 marL="1528763" indent="-452438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5pPr>
            <a:lvl6pPr marL="25400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6pPr>
            <a:lvl7pPr marL="29972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7pPr>
            <a:lvl8pPr marL="34544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8pPr>
            <a:lvl9pPr marL="39116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9pPr>
          </a:lstStyle>
          <a:p>
            <a:pPr marL="0" indent="0" defTabSz="914400">
              <a:lnSpc>
                <a:spcPct val="100000"/>
              </a:lnSpc>
              <a:buSzTx/>
              <a:buFontTx/>
              <a:buNone/>
              <a:defRPr sz="1800"/>
            </a:pPr>
            <a:r>
              <a:rPr lang="en-US" sz="1600" b="1" dirty="0" err="1">
                <a:solidFill>
                  <a:srgbClr val="1E1C11"/>
                </a:solidFill>
              </a:rPr>
              <a:t>Ziel</a:t>
            </a:r>
            <a:r>
              <a:rPr lang="en-US" sz="1600" b="1" dirty="0">
                <a:solidFill>
                  <a:srgbClr val="1E1C11"/>
                </a:solidFill>
              </a:rPr>
              <a:t>:</a:t>
            </a:r>
          </a:p>
          <a:p>
            <a:pPr marL="284400" indent="-284400" defTabSz="91440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Prospektive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kontrollierte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klinische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Studie</a:t>
            </a:r>
            <a:endParaRPr lang="en-US" sz="1600" dirty="0">
              <a:solidFill>
                <a:srgbClr val="1E1C11"/>
              </a:solidFill>
            </a:endParaRPr>
          </a:p>
          <a:p>
            <a:pPr marL="284400" indent="-284400" defTabSz="91440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Histologische Auswertung </a:t>
            </a:r>
            <a:r>
              <a:rPr lang="en-US" sz="1600" dirty="0">
                <a:solidFill>
                  <a:srgbClr val="1E1C11"/>
                </a:solidFill>
              </a:rPr>
              <a:t>Socket Preservation </a:t>
            </a:r>
            <a:r>
              <a:rPr lang="de-DE" sz="1600" dirty="0">
                <a:solidFill>
                  <a:srgbClr val="1E1C11"/>
                </a:solidFill>
              </a:rPr>
              <a:t>nach 2, 4 und 6 Monaten Heilung</a:t>
            </a:r>
            <a:endParaRPr lang="en-US" sz="1600" dirty="0">
              <a:solidFill>
                <a:srgbClr val="1E1C11"/>
              </a:solidFill>
            </a:endParaRPr>
          </a:p>
          <a:p>
            <a:pPr marL="0" indent="0" defTabSz="914400">
              <a:lnSpc>
                <a:spcPct val="10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</a:t>
            </a:r>
            <a:r>
              <a:rPr lang="en-US" sz="1600" b="1" dirty="0">
                <a:solidFill>
                  <a:srgbClr val="1E1C11"/>
                </a:solidFill>
              </a:rPr>
              <a:t>:</a:t>
            </a:r>
          </a:p>
          <a:p>
            <a:pPr marL="284400" indent="-284400" defTabSz="91440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en-US" sz="1600" dirty="0">
                <a:solidFill>
                  <a:srgbClr val="1E1C11"/>
                </a:solidFill>
              </a:rPr>
              <a:t>Socket Preservation (#49) </a:t>
            </a:r>
            <a:r>
              <a:rPr lang="en-US" sz="1600" dirty="0" err="1">
                <a:solidFill>
                  <a:srgbClr val="1E1C11"/>
                </a:solidFill>
              </a:rPr>
              <a:t>mit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nicht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resorbierbarer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Membran</a:t>
            </a:r>
            <a:r>
              <a:rPr lang="en-US" sz="1600" dirty="0">
                <a:solidFill>
                  <a:srgbClr val="1E1C11"/>
                </a:solidFill>
              </a:rPr>
              <a:t> (d-PTFE) und </a:t>
            </a:r>
            <a:r>
              <a:rPr lang="en-US" sz="1600" dirty="0" err="1">
                <a:solidFill>
                  <a:srgbClr val="1E1C11"/>
                </a:solidFill>
              </a:rPr>
              <a:t>maxgraft</a:t>
            </a:r>
            <a:r>
              <a:rPr lang="de-DE" sz="1600" baseline="30000" dirty="0"/>
              <a:t>®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Granula</a:t>
            </a:r>
            <a:endParaRPr lang="en-US" sz="1600" dirty="0">
              <a:solidFill>
                <a:srgbClr val="1E1C11"/>
              </a:solidFill>
            </a:endParaRPr>
          </a:p>
          <a:p>
            <a:pPr marL="284400" indent="-284400" defTabSz="91440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en-US" sz="1600" dirty="0" err="1"/>
              <a:t>Vitaler</a:t>
            </a:r>
            <a:r>
              <a:rPr lang="en-US" sz="1600" dirty="0"/>
              <a:t> </a:t>
            </a:r>
            <a:r>
              <a:rPr lang="en-US" sz="1600" dirty="0" err="1"/>
              <a:t>Knochen</a:t>
            </a:r>
            <a:r>
              <a:rPr lang="en-US" sz="1600" dirty="0"/>
              <a:t>: 28,31% (2 </a:t>
            </a:r>
            <a:r>
              <a:rPr lang="en-US" sz="1600" dirty="0" err="1"/>
              <a:t>Monate</a:t>
            </a:r>
            <a:r>
              <a:rPr lang="en-US" sz="1600" dirty="0"/>
              <a:t>), 40,87% (4 </a:t>
            </a:r>
            <a:r>
              <a:rPr lang="en-US" sz="1600" dirty="0" err="1"/>
              <a:t>Monate</a:t>
            </a:r>
            <a:r>
              <a:rPr lang="en-US" sz="1600" dirty="0"/>
              <a:t>), 64,11% (6 </a:t>
            </a:r>
            <a:r>
              <a:rPr lang="en-US" sz="1600" dirty="0" err="1"/>
              <a:t>Monate</a:t>
            </a:r>
            <a:r>
              <a:rPr lang="en-US" sz="1600" dirty="0"/>
              <a:t>); </a:t>
            </a:r>
            <a:r>
              <a:rPr lang="en-US" sz="1600" dirty="0" err="1"/>
              <a:t>restliches</a:t>
            </a:r>
            <a:r>
              <a:rPr lang="en-US" sz="1600" dirty="0"/>
              <a:t> </a:t>
            </a:r>
            <a:r>
              <a:rPr lang="de-DE" sz="1600" dirty="0"/>
              <a:t>maxgraft</a:t>
            </a:r>
            <a:r>
              <a:rPr lang="de-DE" sz="1600" baseline="30000" dirty="0"/>
              <a:t>®</a:t>
            </a:r>
            <a:r>
              <a:rPr lang="de-DE" sz="1600" dirty="0"/>
              <a:t>:</a:t>
            </a:r>
            <a:r>
              <a:rPr lang="en-US" sz="1600" dirty="0"/>
              <a:t> 44,57% (2 </a:t>
            </a:r>
            <a:r>
              <a:rPr lang="en-US" sz="1600" dirty="0" err="1"/>
              <a:t>Monate</a:t>
            </a:r>
            <a:r>
              <a:rPr lang="en-US" sz="1600" dirty="0"/>
              <a:t>), 36,16% (4 </a:t>
            </a:r>
            <a:r>
              <a:rPr lang="en-US" sz="1600" dirty="0" err="1"/>
              <a:t>Monate</a:t>
            </a:r>
            <a:r>
              <a:rPr lang="en-US" sz="1600" dirty="0"/>
              <a:t>), 14,86% (6 </a:t>
            </a:r>
            <a:r>
              <a:rPr lang="en-US" sz="1600" dirty="0" err="1"/>
              <a:t>Monate</a:t>
            </a:r>
            <a:r>
              <a:rPr lang="en-US" sz="1600" dirty="0"/>
              <a:t>); </a:t>
            </a:r>
            <a:r>
              <a:rPr lang="en-US" sz="1600" dirty="0" err="1"/>
              <a:t>ähnliche</a:t>
            </a:r>
            <a:r>
              <a:rPr lang="en-US" sz="1600" dirty="0"/>
              <a:t> </a:t>
            </a:r>
            <a:r>
              <a:rPr lang="en-US" sz="1600" dirty="0" err="1"/>
              <a:t>Werte</a:t>
            </a:r>
            <a:r>
              <a:rPr lang="en-US" sz="1600" dirty="0"/>
              <a:t> </a:t>
            </a:r>
            <a:r>
              <a:rPr lang="en-US" sz="1600" dirty="0" err="1"/>
              <a:t>für</a:t>
            </a:r>
            <a:r>
              <a:rPr lang="en-US" sz="1600" dirty="0"/>
              <a:t> </a:t>
            </a:r>
            <a:r>
              <a:rPr lang="en-US" sz="1600" dirty="0" err="1"/>
              <a:t>Bindegewebe</a:t>
            </a:r>
            <a:r>
              <a:rPr lang="en-US" sz="1600" dirty="0"/>
              <a:t>/</a:t>
            </a:r>
            <a:r>
              <a:rPr lang="en-US" sz="1600" dirty="0" err="1"/>
              <a:t>anderes</a:t>
            </a:r>
            <a:r>
              <a:rPr lang="en-US" sz="1600" dirty="0"/>
              <a:t> </a:t>
            </a:r>
            <a:r>
              <a:rPr lang="en-US" sz="1600" dirty="0" err="1"/>
              <a:t>Gewebe</a:t>
            </a:r>
            <a:r>
              <a:rPr lang="en-US" sz="1600" dirty="0"/>
              <a:t> in </a:t>
            </a:r>
            <a:r>
              <a:rPr lang="en-US" sz="1600" dirty="0" err="1"/>
              <a:t>allen</a:t>
            </a:r>
            <a:r>
              <a:rPr lang="en-US" sz="1600" dirty="0"/>
              <a:t> </a:t>
            </a:r>
            <a:r>
              <a:rPr lang="en-US" sz="1600" dirty="0" err="1"/>
              <a:t>Proben</a:t>
            </a:r>
            <a:endParaRPr lang="de-DE" sz="1600" dirty="0">
              <a:solidFill>
                <a:srgbClr val="1E1C11"/>
              </a:solidFill>
            </a:endParaRPr>
          </a:p>
          <a:p>
            <a:pPr defTabSz="914400">
              <a:lnSpc>
                <a:spcPct val="100000"/>
              </a:lnSpc>
              <a:buFont typeface="Symbol" charset="2"/>
              <a:buChar char="-"/>
              <a:defRPr sz="1800"/>
            </a:pPr>
            <a:endParaRPr lang="de-DE" sz="1600" dirty="0">
              <a:solidFill>
                <a:srgbClr val="1E1C11"/>
              </a:solidFill>
            </a:endParaRPr>
          </a:p>
          <a:p>
            <a:pPr marL="0" indent="0" defTabSz="914400">
              <a:lnSpc>
                <a:spcPct val="100000"/>
              </a:lnSpc>
              <a:buNone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 </a:t>
            </a:r>
            <a:endParaRPr lang="en-US" sz="1600" dirty="0">
              <a:solidFill>
                <a:srgbClr val="1E1C1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81137" y="6089616"/>
            <a:ext cx="7434213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 defTabSz="914400">
              <a:buNone/>
              <a:defRPr sz="1800"/>
            </a:pP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Erste histologische Auswertung zu 3 verschiedenen Zeitpunkten</a:t>
            </a:r>
          </a:p>
          <a:p>
            <a:pPr marL="0" indent="0" defTabSz="914400">
              <a:buNone/>
              <a:defRPr sz="1800"/>
            </a:pP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Nach 6 Monaten höchste Menge an vitalem Knochen bei geringster Restmenge an Allograft</a:t>
            </a:r>
            <a:endParaRPr lang="en-US" sz="1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defTabSz="914400">
              <a:buNone/>
              <a:defRPr sz="1800"/>
            </a:pPr>
            <a:endParaRPr lang="en-US" sz="1400" dirty="0">
              <a:solidFill>
                <a:srgbClr val="1E1C1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77855"/>
              </p:ext>
            </p:extLst>
          </p:nvPr>
        </p:nvGraphicFramePr>
        <p:xfrm>
          <a:off x="2552700" y="4676180"/>
          <a:ext cx="4625340" cy="15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68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28650" y="6121237"/>
            <a:ext cx="7886700" cy="338552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Vollständiges </a:t>
            </a:r>
            <a:r>
              <a:rPr lang="de-DE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Remodeling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0" y="19046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rgbClr val="1E1C11"/>
                </a:solidFill>
              </a:rPr>
              <a:t>Comparison of autogenous and allograft bone rings in surgically created vertical defects around implants in a sheep model</a:t>
            </a:r>
            <a:br>
              <a:rPr sz="1952" dirty="0">
                <a:solidFill>
                  <a:srgbClr val="1E1C11"/>
                </a:solidFill>
              </a:rPr>
            </a:br>
            <a:r>
              <a:rPr lang="de-DE" sz="1600" dirty="0" err="1">
                <a:solidFill>
                  <a:srgbClr val="00B0F0"/>
                </a:solidFill>
              </a:rPr>
              <a:t>Benlidayi</a:t>
            </a:r>
            <a:r>
              <a:rPr lang="de-DE" sz="1600" dirty="0">
                <a:solidFill>
                  <a:srgbClr val="00B0F0"/>
                </a:solidFill>
              </a:rPr>
              <a:t> et al. (2018) </a:t>
            </a:r>
            <a:r>
              <a:rPr lang="fr-FR" sz="1600" dirty="0">
                <a:solidFill>
                  <a:srgbClr val="00B0F0"/>
                </a:solidFill>
              </a:rPr>
              <a:t>Clin. Oral Implants </a:t>
            </a:r>
            <a:r>
              <a:rPr lang="fr-FR" sz="1600" dirty="0" err="1">
                <a:solidFill>
                  <a:srgbClr val="00B0F0"/>
                </a:solidFill>
              </a:rPr>
              <a:t>Res</a:t>
            </a:r>
            <a:r>
              <a:rPr lang="fr-FR" sz="1600" dirty="0">
                <a:solidFill>
                  <a:srgbClr val="00B0F0"/>
                </a:solidFill>
              </a:rPr>
              <a:t>.; 29(11):1155</a:t>
            </a:r>
            <a:r>
              <a:rPr lang="de-DE" sz="1600" dirty="0">
                <a:solidFill>
                  <a:srgbClr val="00B0F0"/>
                </a:solidFill>
              </a:rPr>
              <a:t>–</a:t>
            </a:r>
            <a:r>
              <a:rPr lang="fr-FR" sz="1600" dirty="0">
                <a:solidFill>
                  <a:srgbClr val="00B0F0"/>
                </a:solidFill>
              </a:rPr>
              <a:t>1162. </a:t>
            </a:r>
            <a:endParaRPr sz="16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50" y="1772286"/>
            <a:ext cx="7886700" cy="41941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Ziel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Tierstudie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Vergleich von autologen und Allograft-Knochenringen bei chirurgisch erzeugten vertikalen Knochendefekten nach 4 und 8 Monaten mit 2 und 4 mm vertikaler Augmentation</a:t>
            </a:r>
          </a:p>
          <a:p>
            <a:pPr marL="0" lvl="0" indent="0">
              <a:lnSpc>
                <a:spcPct val="15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Ergebnis/Schlussfolgerung:</a:t>
            </a:r>
            <a:endParaRPr sz="1600" b="1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Vergleichbare Ergebnisse nach 8 Monaten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Allograft 2 mm und 4 mm zeigten nach 8 Monaten im Vergleich zu 4 Monaten höhere Knochenfläche und Knochen zu Implantat-Kontaktwerte</a:t>
            </a:r>
          </a:p>
          <a:p>
            <a:pPr marL="0" indent="0">
              <a:lnSpc>
                <a:spcPct val="150000"/>
              </a:lnSpc>
              <a:buNone/>
              <a:defRPr sz="1800"/>
            </a:pPr>
            <a:r>
              <a:rPr lang="de-DE" sz="1600" dirty="0">
                <a:solidFill>
                  <a:schemeClr val="bg1"/>
                </a:solidFill>
              </a:rPr>
              <a:t>potential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01980" y="6006314"/>
            <a:ext cx="7778540" cy="584773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Aktives </a:t>
            </a:r>
            <a:r>
              <a:rPr lang="de-DE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Knochenremodeling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Menge des neu gebildeten Knochens und restliches Augmentationsmaterial war unabhängig von den Materialien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01980" y="234013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</a:t>
            </a:r>
            <a:r>
              <a:rPr lang="de-DE" sz="1800" cap="all" dirty="0">
                <a:solidFill>
                  <a:schemeClr val="bg1">
                    <a:lumMod val="50000"/>
                  </a:schemeClr>
                </a:solidFill>
              </a:rPr>
              <a:t> 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1800" dirty="0"/>
              <a:t>Histological and immunohistochemical comparison of two different allogeneic bone grafting materials for alveolar ridge reconstruction: A prospective randomized trial in humans</a:t>
            </a:r>
            <a:br>
              <a:rPr sz="1952" dirty="0">
                <a:solidFill>
                  <a:srgbClr val="1E1C11"/>
                </a:solidFill>
              </a:rPr>
            </a:br>
            <a:r>
              <a:rPr lang="de-DE" sz="1600" dirty="0">
                <a:solidFill>
                  <a:srgbClr val="00B0F0"/>
                </a:solidFill>
              </a:rPr>
              <a:t>Solakoglu et al. (2019) </a:t>
            </a:r>
            <a:r>
              <a:rPr lang="de-DE" sz="1600" dirty="0" err="1">
                <a:solidFill>
                  <a:srgbClr val="00B0F0"/>
                </a:solidFill>
              </a:rPr>
              <a:t>Clin</a:t>
            </a:r>
            <a:r>
              <a:rPr lang="de-DE" sz="1600" dirty="0">
                <a:solidFill>
                  <a:srgbClr val="00B0F0"/>
                </a:solidFill>
              </a:rPr>
              <a:t>. </a:t>
            </a:r>
            <a:r>
              <a:rPr lang="de-DE" sz="1600" dirty="0" err="1">
                <a:solidFill>
                  <a:srgbClr val="00B0F0"/>
                </a:solidFill>
              </a:rPr>
              <a:t>Implant</a:t>
            </a:r>
            <a:r>
              <a:rPr lang="de-DE" sz="1600" dirty="0">
                <a:solidFill>
                  <a:srgbClr val="00B0F0"/>
                </a:solidFill>
              </a:rPr>
              <a:t> </a:t>
            </a:r>
            <a:r>
              <a:rPr lang="de-DE" sz="1600" dirty="0" err="1">
                <a:solidFill>
                  <a:srgbClr val="00B0F0"/>
                </a:solidFill>
              </a:rPr>
              <a:t>Dent</a:t>
            </a:r>
            <a:r>
              <a:rPr lang="de-DE" sz="1600" dirty="0">
                <a:solidFill>
                  <a:srgbClr val="00B0F0"/>
                </a:solidFill>
              </a:rPr>
              <a:t>. </a:t>
            </a:r>
            <a:r>
              <a:rPr lang="de-DE" sz="1600" dirty="0" err="1">
                <a:solidFill>
                  <a:srgbClr val="00B0F0"/>
                </a:solidFill>
              </a:rPr>
              <a:t>Relat</a:t>
            </a:r>
            <a:r>
              <a:rPr lang="de-DE" sz="1600" dirty="0">
                <a:solidFill>
                  <a:srgbClr val="00B0F0"/>
                </a:solidFill>
              </a:rPr>
              <a:t>. </a:t>
            </a:r>
            <a:r>
              <a:rPr lang="fr-FR" sz="1600" dirty="0" err="1">
                <a:solidFill>
                  <a:srgbClr val="00B0F0"/>
                </a:solidFill>
              </a:rPr>
              <a:t>Res</a:t>
            </a:r>
            <a:r>
              <a:rPr lang="fr-FR" sz="1600" dirty="0">
                <a:solidFill>
                  <a:srgbClr val="00B0F0"/>
                </a:solidFill>
              </a:rPr>
              <a:t>.(</a:t>
            </a:r>
            <a:r>
              <a:rPr lang="en-US" sz="1600" dirty="0" err="1">
                <a:solidFill>
                  <a:srgbClr val="00B0F0"/>
                </a:solidFill>
              </a:rPr>
              <a:t>doi</a:t>
            </a:r>
            <a:r>
              <a:rPr lang="en-US" sz="1600" dirty="0">
                <a:solidFill>
                  <a:srgbClr val="00B0F0"/>
                </a:solidFill>
              </a:rPr>
              <a:t>: 10.1111/cid.12824)</a:t>
            </a:r>
            <a:endParaRPr sz="14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01980" y="1778384"/>
            <a:ext cx="7886700" cy="37903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Ziel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Retrospektive Studie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Histologischer und </a:t>
            </a:r>
            <a:r>
              <a:rPr lang="de-DE" sz="1600" dirty="0" err="1">
                <a:solidFill>
                  <a:srgbClr val="1E1C11"/>
                </a:solidFill>
              </a:rPr>
              <a:t>immunohistochemischer</a:t>
            </a:r>
            <a:r>
              <a:rPr lang="de-DE" sz="1600" dirty="0">
                <a:solidFill>
                  <a:srgbClr val="1E1C11"/>
                </a:solidFill>
              </a:rPr>
              <a:t> Vergleich von </a:t>
            </a:r>
            <a:r>
              <a:rPr lang="de-DE" sz="1600" dirty="0" err="1">
                <a:solidFill>
                  <a:srgbClr val="1E1C11"/>
                </a:solidFill>
              </a:rPr>
              <a:t>Puros</a:t>
            </a:r>
            <a:r>
              <a:rPr lang="de-DE" sz="1600" baseline="30000" dirty="0">
                <a:solidFill>
                  <a:srgbClr val="1E1C11"/>
                </a:solidFill>
              </a:rPr>
              <a:t>®</a:t>
            </a:r>
            <a:r>
              <a:rPr lang="de-DE" sz="1600" dirty="0">
                <a:solidFill>
                  <a:srgbClr val="1E1C11"/>
                </a:solidFill>
              </a:rPr>
              <a:t> und maxgraft</a:t>
            </a:r>
            <a:r>
              <a:rPr lang="de-DE" sz="1600" baseline="30000" dirty="0">
                <a:solidFill>
                  <a:srgbClr val="1E1C11"/>
                </a:solidFill>
              </a:rPr>
              <a:t>® </a:t>
            </a:r>
            <a:r>
              <a:rPr lang="de-DE" sz="1600" dirty="0">
                <a:solidFill>
                  <a:srgbClr val="1E1C11"/>
                </a:solidFill>
              </a:rPr>
              <a:t> bezüglich </a:t>
            </a:r>
            <a:r>
              <a:rPr lang="de-DE" sz="1600" dirty="0" err="1">
                <a:solidFill>
                  <a:srgbClr val="1E1C11"/>
                </a:solidFill>
              </a:rPr>
              <a:t>Knochenremodeling</a:t>
            </a:r>
            <a:r>
              <a:rPr lang="de-DE" sz="1600" dirty="0">
                <a:solidFill>
                  <a:srgbClr val="1E1C11"/>
                </a:solidFill>
              </a:rPr>
              <a:t> und Integration</a:t>
            </a:r>
            <a:endParaRPr lang="de-DE" sz="1600" baseline="30000" dirty="0">
              <a:solidFill>
                <a:srgbClr val="1E1C11"/>
              </a:solidFill>
            </a:endParaRPr>
          </a:p>
          <a:p>
            <a:pPr marL="0" lvl="0" indent="0">
              <a:lnSpc>
                <a:spcPct val="15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Ergebnis/Schlussfolgerung:</a:t>
            </a:r>
            <a:endParaRPr sz="1600" b="1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20 Patienten für laterale Kieferkammaugmentation in einer zweizeitigen Operation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/>
              <a:t>Keine Unterschiede im klinischen Ergebnis, in der histologischen, immunhistochemischen und in-vitro-Proteinanalyse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en-US" sz="1600" dirty="0" err="1"/>
              <a:t>Keine</a:t>
            </a:r>
            <a:r>
              <a:rPr lang="en-US" sz="1600" dirty="0"/>
              <a:t> MHC1 </a:t>
            </a:r>
            <a:r>
              <a:rPr lang="en-US" sz="1600" dirty="0" err="1"/>
              <a:t>Reste</a:t>
            </a:r>
            <a:r>
              <a:rPr lang="en-US" sz="1600" dirty="0"/>
              <a:t> </a:t>
            </a:r>
            <a:r>
              <a:rPr lang="en-US" sz="1600" dirty="0" err="1"/>
              <a:t>nachgewiesen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947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01980" y="5975535"/>
            <a:ext cx="7778540" cy="646329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</a:t>
            </a:r>
            <a:r>
              <a:rPr lang="en-US" dirty="0">
                <a:solidFill>
                  <a:schemeClr val="bg1"/>
                </a:solidFill>
              </a:rPr>
              <a:t>Die </a:t>
            </a:r>
            <a:r>
              <a:rPr lang="en-US" dirty="0" err="1">
                <a:solidFill>
                  <a:schemeClr val="bg1"/>
                </a:solidFill>
              </a:rPr>
              <a:t>biomechanischen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Eigenschaften</a:t>
            </a:r>
            <a:r>
              <a:rPr lang="en-US" dirty="0">
                <a:solidFill>
                  <a:schemeClr val="bg1"/>
                </a:solidFill>
              </a:rPr>
              <a:t> von </a:t>
            </a:r>
            <a:r>
              <a:rPr lang="de-DE" dirty="0" err="1">
                <a:solidFill>
                  <a:schemeClr val="bg1"/>
                </a:solidFill>
              </a:rPr>
              <a:t>maxgraft</a:t>
            </a:r>
            <a:r>
              <a:rPr lang="de-DE" dirty="0">
                <a:solidFill>
                  <a:schemeClr val="bg1"/>
                </a:solidFill>
              </a:rPr>
              <a:t>® </a:t>
            </a:r>
            <a:r>
              <a:rPr lang="de-DE" dirty="0" err="1">
                <a:solidFill>
                  <a:schemeClr val="bg1"/>
                </a:solidFill>
              </a:rPr>
              <a:t>cortico</a:t>
            </a:r>
            <a:r>
              <a:rPr lang="de-DE" dirty="0">
                <a:solidFill>
                  <a:schemeClr val="bg1"/>
                </a:solidFill>
              </a:rPr>
              <a:t> werden durch 10 min Rehydrierung signifikant verbessert.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01980" y="234013"/>
            <a:ext cx="7886700" cy="1325563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de-DE" sz="2000" cap="all" dirty="0">
                <a:solidFill>
                  <a:srgbClr val="999999"/>
                </a:solidFill>
              </a:rPr>
              <a:t>WISSENSCHAFTLICHE UND KLINISCHE EVIDENZ VON</a:t>
            </a:r>
            <a:r>
              <a:rPr lang="de-DE" sz="2000" cap="all" dirty="0">
                <a:solidFill>
                  <a:schemeClr val="bg1">
                    <a:lumMod val="50000"/>
                  </a:schemeClr>
                </a:solidFill>
              </a:rPr>
              <a:t> maxgraft</a:t>
            </a:r>
            <a:r>
              <a:rPr lang="de-DE" sz="20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2000" baseline="30000" dirty="0">
                <a:solidFill>
                  <a:schemeClr val="tx2"/>
                </a:solidFill>
              </a:rPr>
            </a:br>
            <a:r>
              <a:rPr lang="en-US" sz="2000" dirty="0"/>
              <a:t>Influence of Different Rehydration Protocols on Biomechanical Properties of Allogeneic Cortical </a:t>
            </a:r>
            <a:r>
              <a:rPr lang="de-DE" sz="2000" dirty="0" err="1"/>
              <a:t>Bone</a:t>
            </a:r>
            <a:r>
              <a:rPr lang="de-DE" sz="2000" dirty="0"/>
              <a:t> Plates: A </a:t>
            </a:r>
            <a:r>
              <a:rPr lang="de-DE" sz="2000" dirty="0" err="1"/>
              <a:t>Combined</a:t>
            </a:r>
            <a:r>
              <a:rPr lang="de-DE" sz="2000" dirty="0"/>
              <a:t> </a:t>
            </a:r>
            <a:r>
              <a:rPr lang="de-DE" sz="2000" i="1" dirty="0"/>
              <a:t>in-vitro</a:t>
            </a:r>
            <a:r>
              <a:rPr lang="de-DE" sz="2000" dirty="0"/>
              <a:t>/</a:t>
            </a:r>
            <a:r>
              <a:rPr lang="de-DE" sz="2000" i="1" dirty="0"/>
              <a:t>in-vivo </a:t>
            </a:r>
            <a:r>
              <a:rPr lang="de-DE" sz="2000" dirty="0"/>
              <a:t>Study</a:t>
            </a:r>
            <a:br>
              <a:rPr sz="1952" dirty="0">
                <a:solidFill>
                  <a:srgbClr val="1E1C11"/>
                </a:solidFill>
              </a:rPr>
            </a:br>
            <a:r>
              <a:rPr lang="de-DE" sz="1600" dirty="0">
                <a:solidFill>
                  <a:srgbClr val="00B0F0"/>
                </a:solidFill>
              </a:rPr>
              <a:t>Pabst et al. (2020) </a:t>
            </a:r>
            <a:r>
              <a:rPr lang="en-US" sz="1600" dirty="0">
                <a:solidFill>
                  <a:srgbClr val="00B0F0"/>
                </a:solidFill>
              </a:rPr>
              <a:t>Journal of Investigative Surgery, (</a:t>
            </a:r>
            <a:r>
              <a:rPr lang="en-US" sz="1600" dirty="0" err="1">
                <a:solidFill>
                  <a:srgbClr val="00B0F0"/>
                </a:solidFill>
              </a:rPr>
              <a:t>doi</a:t>
            </a:r>
            <a:r>
              <a:rPr lang="en-US" sz="1600" dirty="0">
                <a:solidFill>
                  <a:srgbClr val="00B0F0"/>
                </a:solidFill>
              </a:rPr>
              <a:t>: </a:t>
            </a:r>
            <a:r>
              <a:rPr lang="de-DE" sz="1600" dirty="0">
                <a:solidFill>
                  <a:srgbClr val="00B0F0"/>
                </a:solidFill>
              </a:rPr>
              <a:t>10.1080/08941939.2020.1767735)</a:t>
            </a:r>
            <a:endParaRPr sz="16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01980" y="1778384"/>
            <a:ext cx="7886700" cy="37903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Ziel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i="1" dirty="0">
                <a:solidFill>
                  <a:srgbClr val="1E1C11"/>
                </a:solidFill>
              </a:rPr>
              <a:t>In-vitro</a:t>
            </a:r>
            <a:r>
              <a:rPr lang="de-DE" sz="1600" dirty="0">
                <a:solidFill>
                  <a:srgbClr val="1E1C11"/>
                </a:solidFill>
              </a:rPr>
              <a:t> und retrospektive </a:t>
            </a:r>
            <a:r>
              <a:rPr lang="de-DE" sz="1600" i="1" dirty="0">
                <a:solidFill>
                  <a:srgbClr val="1E1C11"/>
                </a:solidFill>
              </a:rPr>
              <a:t>in-vivo</a:t>
            </a:r>
            <a:r>
              <a:rPr lang="de-DE" sz="1600" dirty="0">
                <a:solidFill>
                  <a:srgbClr val="1E1C11"/>
                </a:solidFill>
              </a:rPr>
              <a:t> Studie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Untersuchung des Einflusses der Rehydrierung auf die biomechanischen Eigenschaften von </a:t>
            </a:r>
            <a:r>
              <a:rPr lang="de-DE" sz="1600" dirty="0" err="1">
                <a:solidFill>
                  <a:srgbClr val="1E1C11"/>
                </a:solidFill>
              </a:rPr>
              <a:t>maxgraft</a:t>
            </a:r>
            <a:r>
              <a:rPr lang="de-DE" sz="1600" dirty="0">
                <a:solidFill>
                  <a:srgbClr val="1E1C11"/>
                </a:solidFill>
              </a:rPr>
              <a:t>® </a:t>
            </a:r>
            <a:r>
              <a:rPr lang="de-DE" sz="1600" dirty="0" err="1">
                <a:solidFill>
                  <a:srgbClr val="1E1C11"/>
                </a:solidFill>
              </a:rPr>
              <a:t>cortico</a:t>
            </a:r>
            <a:r>
              <a:rPr lang="de-DE" sz="1600" dirty="0">
                <a:solidFill>
                  <a:srgbClr val="1E1C11"/>
                </a:solidFill>
              </a:rPr>
              <a:t> (Bruchfestigkeit &amp; Flexibilität)</a:t>
            </a:r>
          </a:p>
          <a:p>
            <a:pPr marL="0" lvl="0" indent="0">
              <a:lnSpc>
                <a:spcPct val="15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Ergebnis/Schlussfolgerung:</a:t>
            </a:r>
            <a:endParaRPr sz="1600" b="1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Erhöhte Bruchfestigkeit &amp; Flexibilität nach 10 min Rehydrierung in Kochsalzlösung (0,9%)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Reduzierte Häufigkeit von Frakturen bei Anwendung von rehydrierten </a:t>
            </a:r>
            <a:r>
              <a:rPr lang="de-DE" sz="1600" dirty="0" err="1">
                <a:solidFill>
                  <a:srgbClr val="1E1C11"/>
                </a:solidFill>
              </a:rPr>
              <a:t>Kortikalisplatten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48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746414" y="508889"/>
            <a:ext cx="7886700" cy="4899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l" defTabSz="914400">
              <a:lnSpc>
                <a:spcPct val="90000"/>
              </a:lnSpc>
            </a:pPr>
            <a:r>
              <a:rPr lang="de-DE" cap="all" dirty="0">
                <a:solidFill>
                  <a:srgbClr val="999999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WISSENSCHAFTLICHE UND KLINISCHE EVIDENZ VON </a:t>
            </a:r>
            <a:r>
              <a:rPr lang="de-DE" cap="all" dirty="0" err="1">
                <a:solidFill>
                  <a:schemeClr val="bg1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maxgraft</a:t>
            </a:r>
            <a:r>
              <a:rPr lang="de-DE" cap="all" baseline="30000" dirty="0">
                <a:solidFill>
                  <a:schemeClr val="bg1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® </a:t>
            </a:r>
            <a:endParaRPr lang="de-DE" cap="all" dirty="0">
              <a:solidFill>
                <a:schemeClr val="bg1">
                  <a:lumMod val="50000"/>
                </a:schemeClr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 algn="l" defTabSz="914400">
              <a:lnSpc>
                <a:spcPct val="90000"/>
              </a:lnSpc>
            </a:pPr>
            <a:r>
              <a:rPr lang="de-DE" sz="32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Klinische Evidenz und Performance von maxgraft</a:t>
            </a:r>
            <a:r>
              <a:rPr lang="de-DE" sz="3200" baseline="300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®</a:t>
            </a:r>
          </a:p>
          <a:p>
            <a:pPr lvl="0" algn="ctr" defTabSz="914400">
              <a:lnSpc>
                <a:spcPct val="90000"/>
              </a:lnSpc>
            </a:pPr>
            <a:endParaRPr lang="de-DE" sz="3800" dirty="0">
              <a:solidFill>
                <a:srgbClr val="1E1C11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 algn="ctr" defTabSz="914400">
              <a:lnSpc>
                <a:spcPct val="90000"/>
              </a:lnSpc>
            </a:pPr>
            <a:r>
              <a:rPr lang="de-DE" sz="3200" dirty="0">
                <a:solidFill>
                  <a:srgbClr val="00B0F0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Klinische Wirksamkeit von </a:t>
            </a:r>
            <a:r>
              <a:rPr lang="de-DE" sz="3200" dirty="0" err="1">
                <a:solidFill>
                  <a:srgbClr val="00B0F0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maxgraft</a:t>
            </a:r>
            <a:r>
              <a:rPr lang="de-DE" sz="3200" baseline="30000" dirty="0">
                <a:solidFill>
                  <a:srgbClr val="00B0F0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®</a:t>
            </a:r>
            <a:endParaRPr sz="3200" baseline="30000" dirty="0">
              <a:solidFill>
                <a:srgbClr val="00B0F0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416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583473" y="866639"/>
            <a:ext cx="7886700" cy="4899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l" defTabSz="914400">
              <a:lnSpc>
                <a:spcPct val="90000"/>
              </a:lnSpc>
            </a:pPr>
            <a:r>
              <a:rPr lang="de-DE" cap="all" dirty="0">
                <a:solidFill>
                  <a:srgbClr val="999999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WISSENSCHAFTLICHE UND KLINISCHE EVIDENZ VON </a:t>
            </a:r>
            <a:r>
              <a:rPr lang="de-DE" cap="all" dirty="0" err="1">
                <a:solidFill>
                  <a:schemeClr val="bg1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maxgraft</a:t>
            </a:r>
            <a:r>
              <a:rPr lang="de-DE" cap="all" baseline="30000" dirty="0">
                <a:solidFill>
                  <a:schemeClr val="bg1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® </a:t>
            </a:r>
            <a:endParaRPr lang="de-DE" cap="all" dirty="0">
              <a:solidFill>
                <a:schemeClr val="bg1">
                  <a:lumMod val="50000"/>
                </a:schemeClr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 algn="l" defTabSz="914400">
              <a:lnSpc>
                <a:spcPct val="90000"/>
              </a:lnSpc>
            </a:pPr>
            <a:r>
              <a:rPr lang="de-DE" sz="32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Klinische Wirksamkeit von </a:t>
            </a:r>
            <a:r>
              <a:rPr lang="de-DE" sz="3200" dirty="0" err="1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maxgraft</a:t>
            </a:r>
            <a:r>
              <a:rPr lang="de-DE" sz="3200" baseline="300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®</a:t>
            </a:r>
          </a:p>
          <a:p>
            <a:pPr lvl="0" algn="ctr" defTabSz="914400">
              <a:lnSpc>
                <a:spcPct val="90000"/>
              </a:lnSpc>
            </a:pPr>
            <a:endParaRPr lang="de-DE" sz="3800" dirty="0">
              <a:solidFill>
                <a:srgbClr val="1E1C11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83473" y="2211977"/>
            <a:ext cx="7203067" cy="3693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4400" indent="-285750" algn="l" rtl="0" latinLnBrk="1" hangingPunct="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Bisher 10 Jahre klinische Erfahrung in der dentalen Anwendung</a:t>
            </a:r>
          </a:p>
          <a:p>
            <a:pPr marL="284400" indent="-285750" algn="l" rtl="0" latinLnBrk="1" hangingPunct="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de-DE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indent="-285750" algn="l" rtl="0" latinLnBrk="1" hangingPunct="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Mit dem </a:t>
            </a:r>
            <a:r>
              <a:rPr lang="de-DE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Allotec</a:t>
            </a:r>
            <a:r>
              <a:rPr lang="de-D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®-Verfahren hergestellte Allografts wurde zur Behandlung von &gt;100 000 Patienten</a:t>
            </a:r>
            <a:r>
              <a:rPr kumimoji="0" lang="de-DE" sz="18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 verwendet (2017)</a:t>
            </a:r>
            <a:r>
              <a:rPr kumimoji="0" lang="de-DE" sz="180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1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b="1" baseline="30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indent="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  <a:p>
            <a:pPr marL="0" marR="0" indent="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b="1" baseline="30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indent="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  <a:p>
            <a:pPr marL="0" marR="0" indent="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b="1" baseline="30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indent="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  <a:p>
            <a:pPr marL="0" marR="0" indent="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200" baseline="30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de-DE" sz="12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M. </a:t>
            </a:r>
            <a:r>
              <a:rPr lang="de-DE" sz="12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Hennes</a:t>
            </a:r>
            <a:r>
              <a:rPr lang="de-DE" sz="12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de-DE" sz="1200" i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Implantologie</a:t>
            </a:r>
            <a:r>
              <a:rPr lang="de-DE" sz="1200" i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Journal </a:t>
            </a:r>
            <a:r>
              <a:rPr lang="de-DE" sz="12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2017</a:t>
            </a:r>
            <a:r>
              <a:rPr lang="de-DE" sz="12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de-DE" sz="1200" i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</a:t>
            </a:r>
            <a:r>
              <a:rPr lang="de-DE" sz="12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58. </a:t>
            </a:r>
            <a:endParaRPr kumimoji="0" lang="de-DE" sz="1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85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644814" y="819746"/>
            <a:ext cx="7886700" cy="4899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l" defTabSz="914400">
              <a:lnSpc>
                <a:spcPct val="90000"/>
              </a:lnSpc>
            </a:pPr>
            <a:r>
              <a:rPr lang="de-DE" cap="all" dirty="0">
                <a:solidFill>
                  <a:srgbClr val="999999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WISSENSCHAFTLICHE UND KLINISCHE EVIDENZ VON</a:t>
            </a:r>
            <a:r>
              <a:rPr lang="de-DE" cap="all" dirty="0">
                <a:solidFill>
                  <a:schemeClr val="bg1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 maxgraft</a:t>
            </a:r>
            <a:r>
              <a:rPr lang="de-DE" cap="all" baseline="30000" dirty="0">
                <a:solidFill>
                  <a:schemeClr val="bg1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® </a:t>
            </a:r>
            <a:endParaRPr lang="de-DE" cap="all" dirty="0">
              <a:solidFill>
                <a:schemeClr val="bg1">
                  <a:lumMod val="50000"/>
                </a:schemeClr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 algn="l" defTabSz="914400">
              <a:lnSpc>
                <a:spcPct val="90000"/>
              </a:lnSpc>
            </a:pPr>
            <a:r>
              <a:rPr lang="de-DE" sz="32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Indikationen</a:t>
            </a:r>
            <a:endParaRPr lang="de-DE" sz="3200" baseline="30000" dirty="0">
              <a:solidFill>
                <a:srgbClr val="1E1C11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 algn="ctr" defTabSz="914400">
              <a:lnSpc>
                <a:spcPct val="90000"/>
              </a:lnSpc>
            </a:pPr>
            <a:endParaRPr lang="de-DE" sz="3800" dirty="0">
              <a:solidFill>
                <a:srgbClr val="1E1C11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 algn="ctr" defTabSz="914400">
              <a:lnSpc>
                <a:spcPct val="90000"/>
              </a:lnSpc>
            </a:pPr>
            <a:r>
              <a:rPr lang="de-DE" sz="3200" dirty="0">
                <a:solidFill>
                  <a:srgbClr val="00B0F0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Sinusbodenaugmentation</a:t>
            </a:r>
          </a:p>
          <a:p>
            <a:pPr lvl="0" algn="ctr" defTabSz="914400">
              <a:lnSpc>
                <a:spcPct val="90000"/>
              </a:lnSpc>
            </a:pPr>
            <a:r>
              <a:rPr lang="de-DE" sz="3200" dirty="0">
                <a:solidFill>
                  <a:srgbClr val="00B0F0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mit maxgraft</a:t>
            </a:r>
            <a:r>
              <a:rPr lang="de-DE" sz="3200" baseline="30000" dirty="0">
                <a:solidFill>
                  <a:srgbClr val="00B0F0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®</a:t>
            </a:r>
            <a:br>
              <a:rPr lang="de-DE" sz="3200" dirty="0">
                <a:solidFill>
                  <a:srgbClr val="00B0F0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</a:br>
            <a:endParaRPr sz="3200" baseline="30000" dirty="0">
              <a:solidFill>
                <a:srgbClr val="00B0F0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726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628650" y="6117182"/>
            <a:ext cx="8086726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0" y="247534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1800" dirty="0"/>
              <a:t>Bone Augmentation and Simultaneous Implant Placement with Allogenic Bone Rings and Analysis of Its Purification Success</a:t>
            </a:r>
            <a:br>
              <a:rPr lang="en-US" sz="1800" b="1" dirty="0"/>
            </a:br>
            <a:r>
              <a:rPr lang="de-DE" sz="1600" dirty="0" err="1">
                <a:solidFill>
                  <a:srgbClr val="00B0F0"/>
                </a:solidFill>
              </a:rPr>
              <a:t>Giesenhagen</a:t>
            </a:r>
            <a:r>
              <a:rPr lang="de-DE" sz="1600" dirty="0">
                <a:solidFill>
                  <a:srgbClr val="00B0F0"/>
                </a:solidFill>
              </a:rPr>
              <a:t> et al. (2019) Materials; 12(8):1291.</a:t>
            </a:r>
            <a:endParaRPr sz="16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50" y="1738632"/>
            <a:ext cx="8370570" cy="37304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Studiendesign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3 Fallberichte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Gleichzeitige Knochenaugmentation und </a:t>
            </a:r>
            <a:r>
              <a:rPr lang="de-DE" sz="1600" dirty="0" err="1">
                <a:solidFill>
                  <a:srgbClr val="1E1C11"/>
                </a:solidFill>
              </a:rPr>
              <a:t>Implantatinsertion</a:t>
            </a:r>
            <a:r>
              <a:rPr lang="de-DE" sz="1600" dirty="0">
                <a:solidFill>
                  <a:srgbClr val="1E1C11"/>
                </a:solidFill>
              </a:rPr>
              <a:t> ("Knochenringtechnik") bei verschiedenen Rekonstruktionen (Kieferkammaugmentation und Sinusbodenelevation)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REM (</a:t>
            </a:r>
            <a:r>
              <a:rPr lang="de-DE" sz="1600" dirty="0" err="1">
                <a:solidFill>
                  <a:srgbClr val="1E1C11"/>
                </a:solidFill>
              </a:rPr>
              <a:t>Rasterelektronenmiskroskopie</a:t>
            </a:r>
            <a:r>
              <a:rPr lang="de-DE" sz="1600" dirty="0">
                <a:solidFill>
                  <a:srgbClr val="1E1C11"/>
                </a:solidFill>
              </a:rPr>
              <a:t>)-Analyse von verwendeten </a:t>
            </a:r>
            <a:r>
              <a:rPr lang="de-DE" sz="1600" dirty="0" err="1">
                <a:solidFill>
                  <a:srgbClr val="1E1C11"/>
                </a:solidFill>
              </a:rPr>
              <a:t>maxgraft</a:t>
            </a:r>
            <a:r>
              <a:rPr lang="de-DE" sz="1600" baseline="30000" dirty="0">
                <a:solidFill>
                  <a:srgbClr val="1E1C11"/>
                </a:solidFill>
              </a:rPr>
              <a:t>®</a:t>
            </a:r>
            <a:r>
              <a:rPr lang="de-DE" sz="1600" dirty="0">
                <a:solidFill>
                  <a:srgbClr val="1E1C11"/>
                </a:solidFill>
              </a:rPr>
              <a:t> </a:t>
            </a:r>
            <a:r>
              <a:rPr lang="de-DE" sz="1600" dirty="0" err="1">
                <a:solidFill>
                  <a:srgbClr val="1E1C11"/>
                </a:solidFill>
              </a:rPr>
              <a:t>bonering</a:t>
            </a:r>
            <a:endParaRPr lang="de-DE" sz="1600" dirty="0">
              <a:solidFill>
                <a:srgbClr val="1E1C11"/>
              </a:solidFill>
            </a:endParaRPr>
          </a:p>
          <a:p>
            <a:pPr marL="0" lvl="0" indent="0">
              <a:lnSpc>
                <a:spcPct val="15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 :</a:t>
            </a:r>
            <a:endParaRPr sz="1600" b="1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Ereignislose Heilung bei allen Patienten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Zuverlässiges Behandlungskonzept über einen Zeitraum von 3 Jahren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Sinuslift bei Kieferknochenhöhe von weniger als 4 mm mit Knochenring durchführbar</a:t>
            </a:r>
            <a:endParaRPr lang="de-DE" sz="1600" baseline="30000" dirty="0">
              <a:solidFill>
                <a:srgbClr val="1E1C1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75514" y="6203290"/>
            <a:ext cx="812885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Vollständige Integration in neu aufgebauten </a:t>
            </a:r>
            <a:r>
              <a:rPr lang="de-DE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Alveolarknochen</a:t>
            </a:r>
            <a:endParaRPr lang="de-DE" sz="1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98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628650" y="6086702"/>
            <a:ext cx="8086726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15"/>
          <p:cNvSpPr txBox="1">
            <a:spLocks/>
          </p:cNvSpPr>
          <p:nvPr/>
        </p:nvSpPr>
        <p:spPr>
          <a:xfrm>
            <a:off x="579120" y="283673"/>
            <a:ext cx="7886700" cy="1325563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5pPr>
            <a:lvl6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6pPr>
            <a:lvl7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7pPr>
            <a:lvl8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8pPr>
            <a:lvl9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9pPr>
          </a:lstStyle>
          <a:p>
            <a:pPr algn="l" defTabSz="557784">
              <a:defRPr sz="1800"/>
            </a:pPr>
            <a:r>
              <a:rPr lang="de-DE" sz="2000" cap="all" dirty="0">
                <a:solidFill>
                  <a:srgbClr val="999999"/>
                </a:solidFill>
              </a:rPr>
              <a:t>WISSENSCHAFTLICHE UND KLINISCHE EVIDENZ VON</a:t>
            </a:r>
            <a:r>
              <a:rPr lang="de-DE" sz="1900" cap="all" dirty="0">
                <a:solidFill>
                  <a:schemeClr val="bg1">
                    <a:lumMod val="50000"/>
                  </a:schemeClr>
                </a:solidFill>
              </a:rPr>
              <a:t> maxgraft</a:t>
            </a:r>
            <a:r>
              <a:rPr lang="de-DE" sz="19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de-DE" sz="1952" dirty="0">
                <a:solidFill>
                  <a:srgbClr val="1E1C11"/>
                </a:solidFill>
              </a:rPr>
              <a:t>The </a:t>
            </a:r>
            <a:r>
              <a:rPr lang="de-DE" sz="1952" dirty="0" err="1">
                <a:solidFill>
                  <a:srgbClr val="1E1C11"/>
                </a:solidFill>
              </a:rPr>
              <a:t>use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of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mineralized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bone</a:t>
            </a:r>
            <a:r>
              <a:rPr lang="de-DE" sz="1952" dirty="0">
                <a:solidFill>
                  <a:srgbClr val="1E1C11"/>
                </a:solidFill>
              </a:rPr>
              <a:t> allograft </a:t>
            </a:r>
            <a:r>
              <a:rPr lang="de-DE" sz="1952" dirty="0" err="1">
                <a:solidFill>
                  <a:srgbClr val="1E1C11"/>
                </a:solidFill>
              </a:rPr>
              <a:t>as</a:t>
            </a:r>
            <a:r>
              <a:rPr lang="de-DE" sz="1952" dirty="0">
                <a:solidFill>
                  <a:srgbClr val="1E1C11"/>
                </a:solidFill>
              </a:rPr>
              <a:t> a </a:t>
            </a:r>
            <a:r>
              <a:rPr lang="de-DE" sz="1952" dirty="0" err="1">
                <a:solidFill>
                  <a:srgbClr val="1E1C11"/>
                </a:solidFill>
              </a:rPr>
              <a:t>single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grafting</a:t>
            </a:r>
            <a:r>
              <a:rPr lang="de-DE" sz="1952" dirty="0">
                <a:solidFill>
                  <a:srgbClr val="1E1C11"/>
                </a:solidFill>
              </a:rPr>
              <a:t> material in </a:t>
            </a:r>
            <a:r>
              <a:rPr lang="de-DE" sz="1952" dirty="0" err="1">
                <a:solidFill>
                  <a:srgbClr val="1E1C11"/>
                </a:solidFill>
              </a:rPr>
              <a:t>maxillary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sinus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lifting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with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severely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atrophied</a:t>
            </a:r>
            <a:r>
              <a:rPr lang="de-DE" sz="1952" dirty="0">
                <a:solidFill>
                  <a:srgbClr val="1E1C11"/>
                </a:solidFill>
              </a:rPr>
              <a:t> alveolar </a:t>
            </a:r>
            <a:r>
              <a:rPr lang="de-DE" sz="1952" dirty="0" err="1">
                <a:solidFill>
                  <a:srgbClr val="1E1C11"/>
                </a:solidFill>
              </a:rPr>
              <a:t>ridge</a:t>
            </a:r>
            <a:r>
              <a:rPr lang="de-DE" sz="1952" dirty="0">
                <a:solidFill>
                  <a:srgbClr val="1E1C11"/>
                </a:solidFill>
              </a:rPr>
              <a:t> (1-3 mm) and </a:t>
            </a:r>
            <a:r>
              <a:rPr lang="de-DE" sz="1952" dirty="0" err="1">
                <a:solidFill>
                  <a:srgbClr val="1E1C11"/>
                </a:solidFill>
              </a:rPr>
              <a:t>immediately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inserted</a:t>
            </a:r>
            <a:r>
              <a:rPr lang="de-DE" sz="1952" dirty="0">
                <a:solidFill>
                  <a:srgbClr val="1E1C11"/>
                </a:solidFill>
              </a:rPr>
              <a:t> dental </a:t>
            </a:r>
            <a:r>
              <a:rPr lang="de-DE" sz="1952" dirty="0" err="1">
                <a:solidFill>
                  <a:srgbClr val="1E1C11"/>
                </a:solidFill>
              </a:rPr>
              <a:t>implants</a:t>
            </a:r>
            <a:r>
              <a:rPr lang="de-DE" sz="1952" dirty="0">
                <a:solidFill>
                  <a:srgbClr val="1E1C11"/>
                </a:solidFill>
              </a:rPr>
              <a:t>. A 3- </a:t>
            </a:r>
            <a:r>
              <a:rPr lang="de-DE" sz="1952" dirty="0" err="1">
                <a:solidFill>
                  <a:srgbClr val="1E1C11"/>
                </a:solidFill>
              </a:rPr>
              <a:t>up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to</a:t>
            </a:r>
            <a:r>
              <a:rPr lang="de-DE" sz="1952" dirty="0">
                <a:solidFill>
                  <a:srgbClr val="1E1C11"/>
                </a:solidFill>
              </a:rPr>
              <a:t> 8-year </a:t>
            </a:r>
            <a:r>
              <a:rPr lang="de-DE" sz="1952" dirty="0" err="1">
                <a:solidFill>
                  <a:srgbClr val="1E1C11"/>
                </a:solidFill>
              </a:rPr>
              <a:t>retrospective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study</a:t>
            </a:r>
            <a:br>
              <a:rPr lang="de-DE" sz="1952" dirty="0">
                <a:solidFill>
                  <a:srgbClr val="1E1C11"/>
                </a:solidFill>
              </a:rPr>
            </a:br>
            <a:r>
              <a:rPr lang="de-DE" sz="1600" dirty="0" err="1">
                <a:solidFill>
                  <a:srgbClr val="00B0F0"/>
                </a:solidFill>
              </a:rPr>
              <a:t>Tilaveridis</a:t>
            </a:r>
            <a:r>
              <a:rPr lang="de-DE" sz="1600" dirty="0">
                <a:solidFill>
                  <a:srgbClr val="00B0F0"/>
                </a:solidFill>
              </a:rPr>
              <a:t> et al. (2018) Oral </a:t>
            </a:r>
            <a:r>
              <a:rPr lang="de-DE" sz="1600" dirty="0" err="1">
                <a:solidFill>
                  <a:srgbClr val="00B0F0"/>
                </a:solidFill>
              </a:rPr>
              <a:t>Maxillofac</a:t>
            </a:r>
            <a:r>
              <a:rPr lang="de-DE" sz="1600" dirty="0">
                <a:solidFill>
                  <a:srgbClr val="00B0F0"/>
                </a:solidFill>
              </a:rPr>
              <a:t>. </a:t>
            </a:r>
            <a:r>
              <a:rPr lang="de-DE" sz="1600" dirty="0" err="1">
                <a:solidFill>
                  <a:srgbClr val="00B0F0"/>
                </a:solidFill>
              </a:rPr>
              <a:t>Surg</a:t>
            </a:r>
            <a:r>
              <a:rPr lang="de-DE" sz="1600" dirty="0">
                <a:solidFill>
                  <a:srgbClr val="00B0F0"/>
                </a:solidFill>
              </a:rPr>
              <a:t>.; 22(3):267</a:t>
            </a:r>
            <a:r>
              <a:rPr lang="de-DE" sz="1500" dirty="0">
                <a:solidFill>
                  <a:srgbClr val="00B0F0"/>
                </a:solidFill>
              </a:rPr>
              <a:t>–</a:t>
            </a:r>
            <a:r>
              <a:rPr lang="de-DE" sz="1600" dirty="0">
                <a:solidFill>
                  <a:srgbClr val="00B0F0"/>
                </a:solidFill>
              </a:rPr>
              <a:t>273.</a:t>
            </a:r>
          </a:p>
        </p:txBody>
      </p:sp>
      <p:sp>
        <p:nvSpPr>
          <p:cNvPr id="8" name="Shape 116"/>
          <p:cNvSpPr txBox="1">
            <a:spLocks/>
          </p:cNvSpPr>
          <p:nvPr/>
        </p:nvSpPr>
        <p:spPr>
          <a:xfrm>
            <a:off x="579120" y="1635126"/>
            <a:ext cx="7886700" cy="41408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 marL="574851" indent="-303388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 marL="867965" indent="-323453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 marL="1193346" indent="-390071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 marL="1528763" indent="-452438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5pPr>
            <a:lvl6pPr marL="25400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6pPr>
            <a:lvl7pPr marL="29972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7pPr>
            <a:lvl8pPr marL="34544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8pPr>
            <a:lvl9pPr marL="39116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9pPr>
          </a:lstStyle>
          <a:p>
            <a:pPr marL="0" indent="0" defTabSz="914400">
              <a:lnSpc>
                <a:spcPct val="150000"/>
              </a:lnSpc>
              <a:buSzTx/>
              <a:buFontTx/>
              <a:buNone/>
              <a:defRPr sz="1800"/>
            </a:pPr>
            <a:r>
              <a:rPr lang="en-US" sz="1600" b="1" dirty="0" err="1">
                <a:solidFill>
                  <a:srgbClr val="1E1C11"/>
                </a:solidFill>
              </a:rPr>
              <a:t>Studiendesign</a:t>
            </a:r>
            <a:r>
              <a:rPr lang="en-US" sz="1600" b="1" dirty="0">
                <a:solidFill>
                  <a:srgbClr val="1E1C11"/>
                </a:solidFill>
              </a:rPr>
              <a:t>:</a:t>
            </a:r>
          </a:p>
          <a:p>
            <a:pPr marL="284400" indent="-284400" defTabSz="91440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Retrospektive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Studie</a:t>
            </a:r>
            <a:endParaRPr lang="en-US" sz="1600" dirty="0">
              <a:solidFill>
                <a:srgbClr val="1E1C11"/>
              </a:solidFill>
            </a:endParaRPr>
          </a:p>
          <a:p>
            <a:pPr marL="284400" indent="-284400" defTabSz="91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Bewertung der Wirksamkeit von Allografts allein bei Sinusbodenaugmentation mit gleichzeitiger </a:t>
            </a:r>
            <a:r>
              <a:rPr lang="de-DE" sz="1600" dirty="0" err="1">
                <a:solidFill>
                  <a:srgbClr val="1E1C11"/>
                </a:solidFill>
              </a:rPr>
              <a:t>Implantatinsertion</a:t>
            </a:r>
            <a:r>
              <a:rPr lang="de-DE" sz="1600" dirty="0">
                <a:solidFill>
                  <a:srgbClr val="1E1C11"/>
                </a:solidFill>
              </a:rPr>
              <a:t> in Fällen mit schwerer Atrophie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</a:p>
          <a:p>
            <a:pPr marL="0" indent="0" defTabSz="914400">
              <a:lnSpc>
                <a:spcPct val="15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</a:t>
            </a:r>
            <a:r>
              <a:rPr lang="en-US" sz="1600" b="1" dirty="0">
                <a:solidFill>
                  <a:srgbClr val="1E1C11"/>
                </a:solidFill>
              </a:rPr>
              <a:t>:</a:t>
            </a:r>
          </a:p>
          <a:p>
            <a:pPr marL="284400" defTabSz="914400">
              <a:lnSpc>
                <a:spcPct val="150000"/>
              </a:lnSpc>
              <a:spcBef>
                <a:spcPts val="0"/>
              </a:spcBef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Keine postoperative Infektion der Operationsstelle</a:t>
            </a:r>
          </a:p>
          <a:p>
            <a:pPr marL="284400" defTabSz="914400">
              <a:lnSpc>
                <a:spcPct val="150000"/>
              </a:lnSpc>
              <a:spcBef>
                <a:spcPts val="0"/>
              </a:spcBef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Follow-</a:t>
            </a:r>
            <a:r>
              <a:rPr lang="de-DE" sz="1600" dirty="0" err="1">
                <a:solidFill>
                  <a:srgbClr val="1E1C11"/>
                </a:solidFill>
              </a:rPr>
              <a:t>up</a:t>
            </a:r>
            <a:r>
              <a:rPr lang="de-DE" sz="1600" dirty="0">
                <a:solidFill>
                  <a:srgbClr val="1E1C11"/>
                </a:solidFill>
              </a:rPr>
              <a:t> 3 bis 8 Jahre</a:t>
            </a:r>
          </a:p>
          <a:p>
            <a:pPr marL="284400" defTabSz="914400">
              <a:lnSpc>
                <a:spcPct val="150000"/>
              </a:lnSpc>
              <a:spcBef>
                <a:spcPts val="0"/>
              </a:spcBef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33 Implantate, 94% Erfolgsrate</a:t>
            </a:r>
          </a:p>
          <a:p>
            <a:pPr marL="284400" defTabSz="914400">
              <a:lnSpc>
                <a:spcPct val="150000"/>
              </a:lnSpc>
              <a:spcBef>
                <a:spcPts val="0"/>
              </a:spcBef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Mittlere Knochenhöhe nach der Implantation: 14,80 mm, nach 1 Jahr: 13,04 mm, nach 5 Jahren: 13,04 mm, nach 5 Jahren: 11,62 mm</a:t>
            </a:r>
          </a:p>
          <a:p>
            <a:pPr defTabSz="914400">
              <a:lnSpc>
                <a:spcPct val="150000"/>
              </a:lnSpc>
              <a:buFont typeface="Symbol" charset="2"/>
              <a:buChar char="-"/>
              <a:defRPr sz="1800"/>
            </a:pPr>
            <a:endParaRPr lang="de-DE" sz="1600" dirty="0">
              <a:solidFill>
                <a:srgbClr val="1E1C11"/>
              </a:solidFill>
            </a:endParaRPr>
          </a:p>
          <a:p>
            <a:pPr marL="0" indent="0" defTabSz="914400">
              <a:lnSpc>
                <a:spcPct val="150000"/>
              </a:lnSpc>
              <a:buNone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 </a:t>
            </a:r>
            <a:endParaRPr lang="en-US" sz="1600" dirty="0">
              <a:solidFill>
                <a:srgbClr val="1E1C1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28650" y="6057783"/>
            <a:ext cx="766191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 defTabSz="914400">
              <a:buNone/>
              <a:defRPr sz="1800"/>
            </a:pP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Geeignetes Material für Sinuslift (weniger invasiv, weniger zeitaufwendig)</a:t>
            </a:r>
          </a:p>
          <a:p>
            <a:pPr marL="0" indent="0" defTabSz="914400">
              <a:buNone/>
              <a:defRPr sz="1800"/>
            </a:pP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Zuverlässige langfristige Ergebnisse</a:t>
            </a:r>
            <a:endParaRPr lang="en-US" sz="1400" dirty="0">
              <a:solidFill>
                <a:srgbClr val="1E1C1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4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628650" y="14024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dirty="0">
                <a:solidFill>
                  <a:schemeClr val="tx2"/>
                </a:solidFill>
              </a:rPr>
              <a:t>GRUNDLAGEN</a:t>
            </a:r>
            <a:br>
              <a:rPr lang="de-DE" b="1" dirty="0">
                <a:solidFill>
                  <a:schemeClr val="tx2"/>
                </a:solidFill>
              </a:rPr>
            </a:br>
            <a:r>
              <a:rPr lang="de-DE" sz="3200" dirty="0">
                <a:solidFill>
                  <a:srgbClr val="1E1C11"/>
                </a:solidFill>
              </a:rPr>
              <a:t>maxgraft</a:t>
            </a:r>
            <a:r>
              <a:rPr sz="3200" baseline="30000" dirty="0">
                <a:solidFill>
                  <a:srgbClr val="1E1C11"/>
                </a:solidFill>
              </a:rPr>
              <a:t>®</a:t>
            </a:r>
            <a:r>
              <a:rPr lang="de-DE" sz="3200" baseline="30000" dirty="0">
                <a:solidFill>
                  <a:srgbClr val="1E1C11"/>
                </a:solidFill>
              </a:rPr>
              <a:t> </a:t>
            </a:r>
            <a:r>
              <a:rPr sz="3200" dirty="0">
                <a:solidFill>
                  <a:srgbClr val="1E1C11"/>
                </a:solidFill>
              </a:rPr>
              <a:t>– </a:t>
            </a:r>
            <a:r>
              <a:rPr lang="en-US" sz="3200" dirty="0" err="1">
                <a:solidFill>
                  <a:srgbClr val="1E1C11"/>
                </a:solidFill>
              </a:rPr>
              <a:t>prozessiertes</a:t>
            </a:r>
            <a:r>
              <a:rPr lang="de-DE" sz="3200" dirty="0">
                <a:solidFill>
                  <a:srgbClr val="1E1C11"/>
                </a:solidFill>
              </a:rPr>
              <a:t> humanes Allograft</a:t>
            </a:r>
            <a:endParaRPr sz="3200" dirty="0">
              <a:solidFill>
                <a:srgbClr val="1E1C11"/>
              </a:solidFill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627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4400" lvl="0" indent="-284400">
              <a:lnSpc>
                <a:spcPct val="150000"/>
              </a:lnSpc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en-US" dirty="0" err="1">
                <a:solidFill>
                  <a:srgbClr val="1E1C11"/>
                </a:solidFill>
              </a:rPr>
              <a:t>Knochen</a:t>
            </a:r>
            <a:r>
              <a:rPr lang="en-US" dirty="0">
                <a:solidFill>
                  <a:srgbClr val="1E1C11"/>
                </a:solidFill>
              </a:rPr>
              <a:t> von </a:t>
            </a:r>
            <a:r>
              <a:rPr lang="en-US" dirty="0" err="1">
                <a:solidFill>
                  <a:srgbClr val="1E1C11"/>
                </a:solidFill>
              </a:rPr>
              <a:t>menschlichen</a:t>
            </a:r>
            <a:r>
              <a:rPr lang="en-US" dirty="0">
                <a:solidFill>
                  <a:srgbClr val="1E1C11"/>
                </a:solidFill>
              </a:rPr>
              <a:t> </a:t>
            </a:r>
            <a:r>
              <a:rPr lang="en-US" dirty="0" err="1">
                <a:solidFill>
                  <a:srgbClr val="1E1C11"/>
                </a:solidFill>
              </a:rPr>
              <a:t>Spendern</a:t>
            </a:r>
            <a:endParaRPr lang="en-US" dirty="0">
              <a:solidFill>
                <a:srgbClr val="1E1C11"/>
              </a:solidFill>
            </a:endParaRPr>
          </a:p>
          <a:p>
            <a:pPr marL="265113" lvl="0" indent="0">
              <a:lnSpc>
                <a:spcPct val="150000"/>
              </a:lnSpc>
              <a:buClr>
                <a:srgbClr val="1E1C11"/>
              </a:buClr>
              <a:buNone/>
              <a:tabLst>
                <a:tab pos="265113" algn="l"/>
              </a:tabLst>
              <a:defRPr sz="1800"/>
            </a:pPr>
            <a:r>
              <a:rPr lang="en-US" dirty="0">
                <a:solidFill>
                  <a:srgbClr val="1E1C11"/>
                </a:solidFill>
              </a:rPr>
              <a:t>(</a:t>
            </a:r>
            <a:r>
              <a:rPr lang="en-US" dirty="0" err="1">
                <a:solidFill>
                  <a:srgbClr val="1E1C11"/>
                </a:solidFill>
              </a:rPr>
              <a:t>Lebendspende</a:t>
            </a:r>
            <a:r>
              <a:rPr lang="en-US" dirty="0">
                <a:solidFill>
                  <a:srgbClr val="1E1C11"/>
                </a:solidFill>
              </a:rPr>
              <a:t>: </a:t>
            </a:r>
            <a:r>
              <a:rPr lang="en-US" dirty="0" err="1">
                <a:solidFill>
                  <a:srgbClr val="1E1C11"/>
                </a:solidFill>
              </a:rPr>
              <a:t>Hüftköpfe</a:t>
            </a:r>
            <a:r>
              <a:rPr lang="en-US" dirty="0">
                <a:solidFill>
                  <a:srgbClr val="1E1C11"/>
                </a:solidFill>
              </a:rPr>
              <a:t>, </a:t>
            </a:r>
            <a:r>
              <a:rPr lang="en-US" dirty="0" err="1">
                <a:solidFill>
                  <a:srgbClr val="1E1C11"/>
                </a:solidFill>
              </a:rPr>
              <a:t>Organspender</a:t>
            </a:r>
            <a:r>
              <a:rPr lang="en-US" dirty="0">
                <a:solidFill>
                  <a:srgbClr val="1E1C11"/>
                </a:solidFill>
              </a:rPr>
              <a:t>: Femur-</a:t>
            </a:r>
            <a:r>
              <a:rPr lang="en-US" dirty="0" err="1">
                <a:solidFill>
                  <a:srgbClr val="1E1C11"/>
                </a:solidFill>
              </a:rPr>
              <a:t>Diaphyse</a:t>
            </a:r>
            <a:r>
              <a:rPr lang="de-DE" dirty="0">
                <a:solidFill>
                  <a:srgbClr val="1E1C11"/>
                </a:solidFill>
              </a:rPr>
              <a:t>)</a:t>
            </a:r>
            <a:endParaRPr dirty="0">
              <a:solidFill>
                <a:srgbClr val="1E1C11"/>
              </a:solidFill>
            </a:endParaRPr>
          </a:p>
          <a:p>
            <a:pPr marL="284400" indent="-284400">
              <a:lnSpc>
                <a:spcPct val="150000"/>
              </a:lnSpc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dirty="0">
                <a:solidFill>
                  <a:srgbClr val="1E1C11"/>
                </a:solidFill>
              </a:rPr>
              <a:t>Natürliche Knochenzusammensetzung - mineralisiertes humanes Kollagen</a:t>
            </a:r>
          </a:p>
          <a:p>
            <a:pPr marL="284400" indent="-284400">
              <a:lnSpc>
                <a:spcPct val="150000"/>
              </a:lnSpc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dirty="0">
                <a:solidFill>
                  <a:srgbClr val="1E1C11"/>
                </a:solidFill>
              </a:rPr>
              <a:t>Hohe biologische Regenerationskapazität und natürliches </a:t>
            </a:r>
            <a:r>
              <a:rPr lang="de-DE" dirty="0" err="1">
                <a:solidFill>
                  <a:srgbClr val="1E1C11"/>
                </a:solidFill>
              </a:rPr>
              <a:t>Remodeling</a:t>
            </a:r>
            <a:endParaRPr lang="de-DE" dirty="0">
              <a:solidFill>
                <a:srgbClr val="1E1C11"/>
              </a:solidFill>
            </a:endParaRPr>
          </a:p>
          <a:p>
            <a:pPr marL="284400" indent="-284400">
              <a:lnSpc>
                <a:spcPct val="150000"/>
              </a:lnSpc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dirty="0">
                <a:solidFill>
                  <a:srgbClr val="1E1C11"/>
                </a:solidFill>
              </a:rPr>
              <a:t>Hohe Sicherheitsstandards </a:t>
            </a:r>
          </a:p>
          <a:p>
            <a:pPr marL="284400" indent="-284400">
              <a:lnSpc>
                <a:spcPct val="150000"/>
              </a:lnSpc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dirty="0">
                <a:solidFill>
                  <a:srgbClr val="1E1C11"/>
                </a:solidFill>
              </a:rPr>
              <a:t>5 Jahre Haltbarkeit bei Raumtemperatur</a:t>
            </a:r>
          </a:p>
          <a:p>
            <a:pPr marL="457200" indent="-457200">
              <a:lnSpc>
                <a:spcPct val="150000"/>
              </a:lnSpc>
              <a:buClr>
                <a:srgbClr val="1E1C11"/>
              </a:buClr>
              <a:buFontTx/>
              <a:buChar char="-"/>
              <a:defRPr sz="1800"/>
            </a:pPr>
            <a:endParaRPr dirty="0">
              <a:solidFill>
                <a:srgbClr val="1E1C1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628649" y="6102621"/>
            <a:ext cx="8175715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49" y="219909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dirty="0"/>
              <a:t>Single-surgery implant placement using maxillary sinus augmentation and allograft bone rings</a:t>
            </a:r>
            <a:br>
              <a:rPr lang="en-US" sz="1800" b="1" dirty="0"/>
            </a:br>
            <a:r>
              <a:rPr lang="de-DE" sz="1600" dirty="0">
                <a:solidFill>
                  <a:srgbClr val="00B0F0"/>
                </a:solidFill>
              </a:rPr>
              <a:t>Yüksel et al. (2014) </a:t>
            </a:r>
            <a:r>
              <a:rPr lang="de-DE" sz="1600" dirty="0" err="1">
                <a:solidFill>
                  <a:srgbClr val="00B0F0"/>
                </a:solidFill>
              </a:rPr>
              <a:t>Implant</a:t>
            </a:r>
            <a:r>
              <a:rPr lang="de-DE" sz="1600" dirty="0">
                <a:solidFill>
                  <a:srgbClr val="00B0F0"/>
                </a:solidFill>
              </a:rPr>
              <a:t> Dent.Today:7–9.</a:t>
            </a:r>
            <a:endParaRPr sz="16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49" y="1711007"/>
            <a:ext cx="8128851" cy="37304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Studiendesign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Fallbericht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Kombination von allogenen Knochenringen und </a:t>
            </a:r>
            <a:r>
              <a:rPr lang="de-DE" sz="1600" dirty="0" err="1">
                <a:solidFill>
                  <a:srgbClr val="1E1C11"/>
                </a:solidFill>
              </a:rPr>
              <a:t>Implantatinsertion</a:t>
            </a:r>
            <a:r>
              <a:rPr lang="de-DE" sz="1600" dirty="0">
                <a:solidFill>
                  <a:srgbClr val="1E1C11"/>
                </a:solidFill>
              </a:rPr>
              <a:t> in einem einzigen chirurgischen Eingriff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 err="1">
                <a:solidFill>
                  <a:srgbClr val="1E1C11"/>
                </a:solidFill>
              </a:rPr>
              <a:t>maxgraft</a:t>
            </a:r>
            <a:r>
              <a:rPr lang="de-DE" sz="1600" baseline="30000" dirty="0">
                <a:solidFill>
                  <a:srgbClr val="1E1C11"/>
                </a:solidFill>
              </a:rPr>
              <a:t>®</a:t>
            </a:r>
            <a:r>
              <a:rPr lang="de-DE" sz="1600" dirty="0">
                <a:solidFill>
                  <a:srgbClr val="1E1C11"/>
                </a:solidFill>
              </a:rPr>
              <a:t> </a:t>
            </a:r>
            <a:r>
              <a:rPr lang="de-DE" sz="1600" dirty="0" err="1">
                <a:solidFill>
                  <a:srgbClr val="1E1C11"/>
                </a:solidFill>
              </a:rPr>
              <a:t>bonering</a:t>
            </a:r>
            <a:r>
              <a:rPr lang="de-DE" sz="1600" dirty="0">
                <a:solidFill>
                  <a:srgbClr val="1E1C11"/>
                </a:solidFill>
              </a:rPr>
              <a:t> für Sinuslift</a:t>
            </a:r>
          </a:p>
          <a:p>
            <a:pPr marL="0" lvl="0" indent="0">
              <a:lnSpc>
                <a:spcPct val="15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Ergebnis/Schlussfolgerung:</a:t>
            </a:r>
            <a:endParaRPr sz="1600" b="1" dirty="0">
              <a:solidFill>
                <a:srgbClr val="1E1C11"/>
              </a:solidFill>
            </a:endParaRP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7 mm Ø, 10 mm hoher Knochenring eingesetzt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Sinusimplantate nach 9 Monaten freigelegt, ereignislose Einheilung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Erfolgreiche Knochenaugmentation mit Knochenringtechnik</a:t>
            </a:r>
            <a:endParaRPr lang="de-DE" sz="1600" baseline="30000" dirty="0">
              <a:solidFill>
                <a:srgbClr val="1E1C1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75514" y="6188729"/>
            <a:ext cx="812885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Neue Behandlungsoption für Sinuslift (mit </a:t>
            </a:r>
            <a:r>
              <a:rPr lang="de-DE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krestaler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Knochenhöhe &lt;4 mm)</a:t>
            </a:r>
          </a:p>
        </p:txBody>
      </p:sp>
    </p:spTree>
    <p:extLst>
      <p:ext uri="{BB962C8B-B14F-4D97-AF65-F5344CB8AC3E}">
        <p14:creationId xmlns:p14="http://schemas.microsoft.com/office/powerpoint/2010/main" val="331310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628650" y="5972418"/>
            <a:ext cx="8111490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15"/>
          <p:cNvSpPr txBox="1">
            <a:spLocks/>
          </p:cNvSpPr>
          <p:nvPr/>
        </p:nvSpPr>
        <p:spPr>
          <a:xfrm>
            <a:off x="575310" y="25788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5pPr>
            <a:lvl6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6pPr>
            <a:lvl7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7pPr>
            <a:lvl8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8pPr>
            <a:lvl9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9pPr>
          </a:lstStyle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1800" dirty="0"/>
              <a:t>Contribution of CAD/CAM technology to implant-supported screw-retained restorations</a:t>
            </a:r>
          </a:p>
          <a:p>
            <a:pPr defTabSz="557784">
              <a:defRPr sz="1800"/>
            </a:pPr>
            <a:r>
              <a:rPr lang="de-DE" sz="1600" dirty="0" err="1">
                <a:solidFill>
                  <a:srgbClr val="00B0F0"/>
                </a:solidFill>
              </a:rPr>
              <a:t>Marcelat</a:t>
            </a:r>
            <a:r>
              <a:rPr lang="de-DE" sz="1600" dirty="0">
                <a:solidFill>
                  <a:srgbClr val="00B0F0"/>
                </a:solidFill>
              </a:rPr>
              <a:t> (2014) CAD/CAM-Int. Magazine Digital </a:t>
            </a:r>
            <a:r>
              <a:rPr lang="de-DE" sz="1600" dirty="0" err="1">
                <a:solidFill>
                  <a:srgbClr val="00B0F0"/>
                </a:solidFill>
              </a:rPr>
              <a:t>Dent</a:t>
            </a:r>
            <a:r>
              <a:rPr lang="de-DE" sz="1600" dirty="0">
                <a:solidFill>
                  <a:srgbClr val="00B0F0"/>
                </a:solidFill>
              </a:rPr>
              <a:t>. 03/2014.</a:t>
            </a:r>
          </a:p>
        </p:txBody>
      </p:sp>
      <p:sp>
        <p:nvSpPr>
          <p:cNvPr id="8" name="Shape 116"/>
          <p:cNvSpPr txBox="1">
            <a:spLocks/>
          </p:cNvSpPr>
          <p:nvPr/>
        </p:nvSpPr>
        <p:spPr>
          <a:xfrm>
            <a:off x="567495" y="1651112"/>
            <a:ext cx="7886700" cy="40417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 marL="574851" indent="-303388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 marL="867965" indent="-323453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 marL="1193346" indent="-390071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 marL="1528763" indent="-452438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5pPr>
            <a:lvl6pPr marL="25400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6pPr>
            <a:lvl7pPr marL="29972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7pPr>
            <a:lvl8pPr marL="34544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8pPr>
            <a:lvl9pPr marL="39116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9pPr>
          </a:lstStyle>
          <a:p>
            <a:pPr marL="0" indent="0" defTabSz="914400">
              <a:lnSpc>
                <a:spcPct val="160000"/>
              </a:lnSpc>
              <a:buSzTx/>
              <a:buFontTx/>
              <a:buNone/>
              <a:defRPr sz="1800"/>
            </a:pPr>
            <a:r>
              <a:rPr lang="en-US" sz="1600" b="1" dirty="0" err="1">
                <a:solidFill>
                  <a:srgbClr val="1E1C11"/>
                </a:solidFill>
              </a:rPr>
              <a:t>Studiendesign</a:t>
            </a:r>
            <a:r>
              <a:rPr lang="en-US" sz="1600" b="1" dirty="0">
                <a:solidFill>
                  <a:srgbClr val="1E1C11"/>
                </a:solidFill>
              </a:rPr>
              <a:t>:</a:t>
            </a:r>
          </a:p>
          <a:p>
            <a:pPr marL="284400" indent="-284400" defTabSz="914400">
              <a:lnSpc>
                <a:spcPct val="16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Fallbericht</a:t>
            </a:r>
            <a:endParaRPr lang="en-US" sz="1600" dirty="0">
              <a:solidFill>
                <a:srgbClr val="1E1C11"/>
              </a:solidFill>
            </a:endParaRPr>
          </a:p>
          <a:p>
            <a:pPr marL="284400" indent="-284400" defTabSz="914400">
              <a:lnSpc>
                <a:spcPct val="160000"/>
              </a:lnSpc>
              <a:buFont typeface="Symbol" charset="2"/>
              <a:buChar char="-"/>
              <a:defRPr sz="1800"/>
            </a:pPr>
            <a:r>
              <a:rPr lang="en-US" sz="1600" dirty="0">
                <a:solidFill>
                  <a:srgbClr val="1E1C11"/>
                </a:solidFill>
              </a:rPr>
              <a:t>Rehabilitation des </a:t>
            </a:r>
            <a:r>
              <a:rPr lang="en-US" sz="1600" dirty="0" err="1">
                <a:solidFill>
                  <a:srgbClr val="1E1C11"/>
                </a:solidFill>
              </a:rPr>
              <a:t>gesamten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Kieferbogens</a:t>
            </a:r>
            <a:endParaRPr lang="en-US" sz="1600" dirty="0">
              <a:solidFill>
                <a:srgbClr val="1E1C11"/>
              </a:solidFill>
            </a:endParaRPr>
          </a:p>
          <a:p>
            <a:pPr marL="284400" indent="-284400" defTabSz="914400">
              <a:lnSpc>
                <a:spcPct val="160000"/>
              </a:lnSpc>
              <a:buFont typeface="Symbol" charset="2"/>
              <a:buChar char="-"/>
              <a:defRPr sz="1800"/>
            </a:pPr>
            <a:r>
              <a:rPr lang="en-US" sz="1600" dirty="0">
                <a:solidFill>
                  <a:srgbClr val="1E1C11"/>
                </a:solidFill>
              </a:rPr>
              <a:t>CAD/CAM </a:t>
            </a:r>
            <a:r>
              <a:rPr lang="de-DE" sz="1600" dirty="0">
                <a:solidFill>
                  <a:srgbClr val="1E1C11"/>
                </a:solidFill>
              </a:rPr>
              <a:t>Technik zur Herstellung von Metallstrukturen für finale Restauration</a:t>
            </a:r>
            <a:endParaRPr lang="en-US" sz="1600" dirty="0">
              <a:solidFill>
                <a:srgbClr val="1E1C11"/>
              </a:solidFill>
            </a:endParaRPr>
          </a:p>
          <a:p>
            <a:pPr marL="0" indent="0" defTabSz="914400">
              <a:lnSpc>
                <a:spcPct val="16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</a:t>
            </a:r>
            <a:r>
              <a:rPr lang="en-US" sz="1600" b="1" dirty="0">
                <a:solidFill>
                  <a:srgbClr val="1E1C11"/>
                </a:solidFill>
              </a:rPr>
              <a:t>:</a:t>
            </a:r>
          </a:p>
          <a:p>
            <a:pPr marL="284400" indent="-284400" defTabSz="914400">
              <a:lnSpc>
                <a:spcPct val="16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Bilateraler Sinuslift mit </a:t>
            </a:r>
            <a:r>
              <a:rPr lang="de-DE" sz="1600" dirty="0" err="1">
                <a:solidFill>
                  <a:srgbClr val="1E1C11"/>
                </a:solidFill>
              </a:rPr>
              <a:t>maxgraft</a:t>
            </a:r>
            <a:r>
              <a:rPr lang="de-DE" sz="1600" baseline="30000" dirty="0">
                <a:solidFill>
                  <a:srgbClr val="1E1C11"/>
                </a:solidFill>
              </a:rPr>
              <a:t>®</a:t>
            </a:r>
            <a:r>
              <a:rPr lang="de-DE" sz="1600" dirty="0">
                <a:solidFill>
                  <a:srgbClr val="1E1C11"/>
                </a:solidFill>
              </a:rPr>
              <a:t> Granula</a:t>
            </a:r>
          </a:p>
          <a:p>
            <a:pPr marL="284400" indent="-284400" defTabSz="914400">
              <a:lnSpc>
                <a:spcPct val="16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Planungssoftware für die Implantation</a:t>
            </a:r>
          </a:p>
          <a:p>
            <a:pPr marL="284400" indent="-284400" defTabSz="914400">
              <a:lnSpc>
                <a:spcPct val="16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Nach 5 Monaten ausreichendes Knochenvolumen</a:t>
            </a:r>
          </a:p>
          <a:p>
            <a:pPr defTabSz="914400">
              <a:buFont typeface="Symbol" charset="2"/>
              <a:buChar char="-"/>
              <a:defRPr sz="1800"/>
            </a:pPr>
            <a:endParaRPr lang="de-DE" sz="1600" dirty="0">
              <a:solidFill>
                <a:srgbClr val="1E1C11"/>
              </a:solidFill>
            </a:endParaRPr>
          </a:p>
          <a:p>
            <a:pPr defTabSz="914400">
              <a:buFont typeface="Symbol" charset="2"/>
              <a:buChar char="-"/>
              <a:defRPr sz="1800"/>
            </a:pPr>
            <a:endParaRPr lang="de-DE" sz="1600" dirty="0">
              <a:solidFill>
                <a:srgbClr val="1E1C11"/>
              </a:solidFill>
            </a:endParaRPr>
          </a:p>
          <a:p>
            <a:pPr marL="0" indent="0" defTabSz="914400">
              <a:buNone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 </a:t>
            </a:r>
            <a:endParaRPr lang="en-US" sz="1600" dirty="0">
              <a:solidFill>
                <a:srgbClr val="1E1C1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28650" y="6027282"/>
            <a:ext cx="7669530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 defTabSz="914400">
              <a:buNone/>
              <a:defRPr sz="1800"/>
            </a:pP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Sinuslift mit maxgraft</a:t>
            </a:r>
            <a:r>
              <a:rPr lang="de-DE" sz="1600" baseline="30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®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Granula</a:t>
            </a:r>
            <a:endParaRPr lang="en-US" sz="1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defTabSz="914400">
              <a:buNone/>
              <a:defRPr sz="1800"/>
            </a:pPr>
            <a:endParaRPr lang="en-US" sz="1400" dirty="0">
              <a:solidFill>
                <a:srgbClr val="1E1C1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26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644814" y="741592"/>
            <a:ext cx="7886700" cy="4899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l" defTabSz="914400">
              <a:lnSpc>
                <a:spcPct val="90000"/>
              </a:lnSpc>
            </a:pPr>
            <a:r>
              <a:rPr lang="de-DE" cap="all" dirty="0">
                <a:solidFill>
                  <a:srgbClr val="999999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WISSENSCHAFTLICHE UND KLINISCHE EVIDENZ VON</a:t>
            </a:r>
            <a:r>
              <a:rPr lang="de-DE" cap="all" dirty="0">
                <a:solidFill>
                  <a:schemeClr val="bg1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 maxgraft</a:t>
            </a:r>
            <a:r>
              <a:rPr lang="de-DE" cap="all" baseline="30000" dirty="0">
                <a:solidFill>
                  <a:schemeClr val="bg1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® </a:t>
            </a:r>
            <a:endParaRPr lang="de-DE" cap="all" dirty="0">
              <a:solidFill>
                <a:schemeClr val="bg1">
                  <a:lumMod val="50000"/>
                </a:schemeClr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 algn="l" defTabSz="914400">
              <a:lnSpc>
                <a:spcPct val="90000"/>
              </a:lnSpc>
            </a:pPr>
            <a:r>
              <a:rPr lang="de-DE" sz="32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Indikationen</a:t>
            </a:r>
            <a:endParaRPr lang="de-DE" sz="3200" baseline="30000" dirty="0">
              <a:solidFill>
                <a:srgbClr val="1E1C11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 algn="ctr" defTabSz="914400">
              <a:lnSpc>
                <a:spcPct val="90000"/>
              </a:lnSpc>
            </a:pPr>
            <a:endParaRPr lang="de-DE" sz="3800" dirty="0">
              <a:solidFill>
                <a:srgbClr val="1E1C11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 algn="ctr" defTabSz="914400">
              <a:lnSpc>
                <a:spcPct val="90000"/>
              </a:lnSpc>
            </a:pPr>
            <a:r>
              <a:rPr lang="de-DE" sz="3200" dirty="0">
                <a:solidFill>
                  <a:srgbClr val="00B0F0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Sofortige </a:t>
            </a:r>
            <a:r>
              <a:rPr lang="de-DE" sz="3200" dirty="0" err="1">
                <a:solidFill>
                  <a:srgbClr val="00B0F0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Implantatinsertion</a:t>
            </a:r>
            <a:endParaRPr lang="de-DE" sz="3200" dirty="0">
              <a:solidFill>
                <a:srgbClr val="00B0F0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 algn="ctr" defTabSz="914400">
              <a:lnSpc>
                <a:spcPct val="90000"/>
              </a:lnSpc>
            </a:pPr>
            <a:r>
              <a:rPr lang="de-DE" sz="3200" dirty="0">
                <a:solidFill>
                  <a:srgbClr val="00B0F0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mit maxgraft</a:t>
            </a:r>
            <a:r>
              <a:rPr lang="de-DE" sz="3200" baseline="30000" dirty="0">
                <a:solidFill>
                  <a:srgbClr val="00B0F0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®</a:t>
            </a:r>
            <a:br>
              <a:rPr lang="de-DE" sz="3200" dirty="0">
                <a:solidFill>
                  <a:srgbClr val="00B0F0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</a:br>
            <a:endParaRPr sz="3200" baseline="30000" dirty="0">
              <a:solidFill>
                <a:srgbClr val="00B0F0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180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628650" y="5972418"/>
            <a:ext cx="8111490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15"/>
          <p:cNvSpPr txBox="1">
            <a:spLocks/>
          </p:cNvSpPr>
          <p:nvPr/>
        </p:nvSpPr>
        <p:spPr>
          <a:xfrm>
            <a:off x="542925" y="274285"/>
            <a:ext cx="7886700" cy="1325563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5pPr>
            <a:lvl6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6pPr>
            <a:lvl7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7pPr>
            <a:lvl8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8pPr>
            <a:lvl9pPr>
              <a:lnSpc>
                <a:spcPct val="90000"/>
              </a:lnSpc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9pPr>
          </a:lstStyle>
          <a:p>
            <a:pPr algn="l" defTabSz="557784">
              <a:defRPr sz="1800"/>
            </a:pPr>
            <a:r>
              <a:rPr lang="de-DE" sz="1600" cap="all" dirty="0">
                <a:solidFill>
                  <a:srgbClr val="999999"/>
                </a:solidFill>
              </a:rPr>
              <a:t>WISSENSCHAFTLICHE UND KLINISCHE EVIDENZ VON</a:t>
            </a:r>
            <a:r>
              <a:rPr lang="de-DE" sz="1600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6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endParaRPr lang="de-DE" sz="1600" cap="all" dirty="0">
              <a:solidFill>
                <a:schemeClr val="bg1">
                  <a:lumMod val="50000"/>
                </a:schemeClr>
              </a:solidFill>
            </a:endParaRPr>
          </a:p>
          <a:p>
            <a:pPr algn="l" defTabSz="557784">
              <a:defRPr sz="1800"/>
            </a:pP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de-DE" sz="1952" dirty="0" err="1">
                <a:solidFill>
                  <a:srgbClr val="1E1C11"/>
                </a:solidFill>
              </a:rPr>
              <a:t>Four-year</a:t>
            </a:r>
            <a:r>
              <a:rPr lang="de-DE" sz="1952" dirty="0">
                <a:solidFill>
                  <a:srgbClr val="1E1C11"/>
                </a:solidFill>
              </a:rPr>
              <a:t> post-</a:t>
            </a:r>
            <a:r>
              <a:rPr lang="de-DE" sz="1952" dirty="0" err="1">
                <a:solidFill>
                  <a:srgbClr val="1E1C11"/>
                </a:solidFill>
              </a:rPr>
              <a:t>loading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results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of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full-arch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rehabilitation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with</a:t>
            </a:r>
            <a:r>
              <a:rPr lang="de-DE" sz="1952" dirty="0">
                <a:solidFill>
                  <a:srgbClr val="1E1C11"/>
                </a:solidFill>
              </a:rPr>
              <a:t> immediate </a:t>
            </a:r>
            <a:r>
              <a:rPr lang="de-DE" sz="1952" dirty="0" err="1">
                <a:solidFill>
                  <a:srgbClr val="1E1C11"/>
                </a:solidFill>
              </a:rPr>
              <a:t>placement</a:t>
            </a:r>
            <a:r>
              <a:rPr lang="de-DE" sz="1952" dirty="0">
                <a:solidFill>
                  <a:srgbClr val="1E1C11"/>
                </a:solidFill>
              </a:rPr>
              <a:t> and immediate </a:t>
            </a:r>
            <a:r>
              <a:rPr lang="de-DE" sz="1952" dirty="0" err="1">
                <a:solidFill>
                  <a:srgbClr val="1E1C11"/>
                </a:solidFill>
              </a:rPr>
              <a:t>loading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implants</a:t>
            </a:r>
            <a:r>
              <a:rPr lang="de-DE" sz="1952" dirty="0">
                <a:solidFill>
                  <a:srgbClr val="1E1C11"/>
                </a:solidFill>
              </a:rPr>
              <a:t>: A </a:t>
            </a:r>
            <a:r>
              <a:rPr lang="de-DE" sz="1952" dirty="0" err="1">
                <a:solidFill>
                  <a:srgbClr val="1E1C11"/>
                </a:solidFill>
              </a:rPr>
              <a:t>retrospective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controlled</a:t>
            </a:r>
            <a:r>
              <a:rPr lang="de-DE" sz="1952" dirty="0">
                <a:solidFill>
                  <a:srgbClr val="1E1C11"/>
                </a:solidFill>
              </a:rPr>
              <a:t> </a:t>
            </a:r>
            <a:r>
              <a:rPr lang="de-DE" sz="1952" dirty="0" err="1">
                <a:solidFill>
                  <a:srgbClr val="1E1C11"/>
                </a:solidFill>
              </a:rPr>
              <a:t>study</a:t>
            </a:r>
            <a:br>
              <a:rPr lang="de-DE" sz="1952" dirty="0">
                <a:solidFill>
                  <a:srgbClr val="1E1C11"/>
                </a:solidFill>
              </a:rPr>
            </a:br>
            <a:r>
              <a:rPr lang="de-DE" sz="1600" dirty="0" err="1">
                <a:solidFill>
                  <a:srgbClr val="00B0F0"/>
                </a:solidFill>
              </a:rPr>
              <a:t>Simonpieri</a:t>
            </a:r>
            <a:r>
              <a:rPr lang="de-DE" sz="1600" dirty="0">
                <a:solidFill>
                  <a:srgbClr val="00B0F0"/>
                </a:solidFill>
              </a:rPr>
              <a:t> et al. (2017) </a:t>
            </a:r>
            <a:r>
              <a:rPr lang="de-DE" sz="1600" dirty="0" err="1">
                <a:solidFill>
                  <a:srgbClr val="00B0F0"/>
                </a:solidFill>
              </a:rPr>
              <a:t>Quintessence</a:t>
            </a:r>
            <a:r>
              <a:rPr lang="de-DE" sz="1600" dirty="0">
                <a:solidFill>
                  <a:srgbClr val="00B0F0"/>
                </a:solidFill>
              </a:rPr>
              <a:t> Int.; 48(4):315–324.</a:t>
            </a:r>
          </a:p>
        </p:txBody>
      </p:sp>
      <p:sp>
        <p:nvSpPr>
          <p:cNvPr id="8" name="Shape 116"/>
          <p:cNvSpPr txBox="1">
            <a:spLocks/>
          </p:cNvSpPr>
          <p:nvPr/>
        </p:nvSpPr>
        <p:spPr>
          <a:xfrm>
            <a:off x="628650" y="1725520"/>
            <a:ext cx="7886700" cy="38055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 marL="574851" indent="-303388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 marL="867965" indent="-323453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 marL="1193346" indent="-390071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 marL="1528763" indent="-452438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−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5pPr>
            <a:lvl6pPr marL="25400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6pPr>
            <a:lvl7pPr marL="29972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7pPr>
            <a:lvl8pPr marL="34544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8pPr>
            <a:lvl9pPr marL="3911600" indent="-254000">
              <a:lnSpc>
                <a:spcPct val="90000"/>
              </a:lnSpc>
              <a:spcBef>
                <a:spcPts val="1000"/>
              </a:spcBef>
              <a:buSzPct val="100000"/>
              <a:buFont typeface="Symbol"/>
              <a:buChar char="•"/>
              <a:defRPr sz="2000">
                <a:latin typeface="Arial Unicode MS"/>
                <a:ea typeface="Arial Unicode MS"/>
                <a:cs typeface="Arial Unicode MS"/>
                <a:sym typeface="Arial Unicode MS"/>
              </a:defRPr>
            </a:lvl9pPr>
          </a:lstStyle>
          <a:p>
            <a:pPr marL="0" indent="0" defTabSz="914400">
              <a:lnSpc>
                <a:spcPct val="150000"/>
              </a:lnSpc>
              <a:buSzTx/>
              <a:buFontTx/>
              <a:buNone/>
              <a:defRPr sz="1800"/>
            </a:pPr>
            <a:r>
              <a:rPr lang="en-US" sz="1600" b="1" dirty="0" err="1">
                <a:solidFill>
                  <a:srgbClr val="1E1C11"/>
                </a:solidFill>
              </a:rPr>
              <a:t>Studiendesign</a:t>
            </a:r>
            <a:r>
              <a:rPr lang="en-US" sz="1600" b="1" dirty="0">
                <a:solidFill>
                  <a:srgbClr val="1E1C11"/>
                </a:solidFill>
              </a:rPr>
              <a:t>:</a:t>
            </a:r>
          </a:p>
          <a:p>
            <a:pPr marL="284400" indent="-284400" defTabSz="91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Retrospektive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kontrollierte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Studie</a:t>
            </a:r>
            <a:endParaRPr lang="en-US" sz="1600" dirty="0">
              <a:solidFill>
                <a:srgbClr val="1E1C11"/>
              </a:solidFill>
            </a:endParaRPr>
          </a:p>
          <a:p>
            <a:pPr marL="284400" indent="-284400" defTabSz="91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Bewertung der Implantat-Überlebensrate und Messung der </a:t>
            </a:r>
            <a:r>
              <a:rPr lang="de-DE" sz="1600" dirty="0" err="1">
                <a:solidFill>
                  <a:srgbClr val="1E1C11"/>
                </a:solidFill>
              </a:rPr>
              <a:t>periimplantären</a:t>
            </a:r>
            <a:r>
              <a:rPr lang="de-DE" sz="1600" dirty="0">
                <a:solidFill>
                  <a:srgbClr val="1E1C11"/>
                </a:solidFill>
              </a:rPr>
              <a:t> Knochenveränderungen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</a:p>
          <a:p>
            <a:pPr marL="0" indent="0" defTabSz="914400">
              <a:lnSpc>
                <a:spcPct val="15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</a:t>
            </a:r>
            <a:r>
              <a:rPr lang="en-US" sz="1600" b="1" dirty="0">
                <a:solidFill>
                  <a:srgbClr val="1E1C11"/>
                </a:solidFill>
              </a:rPr>
              <a:t>:</a:t>
            </a:r>
          </a:p>
          <a:p>
            <a:pPr marL="284400" indent="-284400" defTabSz="91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334 Implantate (225 Oberkiefer, 108 Unterkiefer)</a:t>
            </a:r>
            <a:endParaRPr lang="en-US" sz="1600" dirty="0">
              <a:solidFill>
                <a:srgbClr val="1E1C11"/>
              </a:solidFill>
            </a:endParaRPr>
          </a:p>
          <a:p>
            <a:pPr marL="284400" indent="-284400" defTabSz="91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Implantat-Überlebensrate: 97,8% Oberkiefer, 98,1% Unterkiefer </a:t>
            </a:r>
          </a:p>
          <a:p>
            <a:pPr marL="284400" indent="-284400" defTabSz="91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Überlebensrate von 98,3% für sofortige und 96,9% für verzögerte Implantate</a:t>
            </a:r>
            <a:r>
              <a:rPr lang="de-DE" sz="1400" dirty="0">
                <a:solidFill>
                  <a:srgbClr val="1E1C11"/>
                </a:solidFill>
              </a:rPr>
              <a:t> </a:t>
            </a:r>
            <a:endParaRPr lang="en-US" sz="1400" dirty="0">
              <a:solidFill>
                <a:srgbClr val="1E1C1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28650" y="6098090"/>
            <a:ext cx="7715250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 defTabSz="914400">
              <a:buNone/>
              <a:defRPr sz="1800"/>
            </a:pP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Hohe Implantat-Überlebensrate und zuverlässige Langzeitergebnisse</a:t>
            </a:r>
            <a:endParaRPr lang="en-US" sz="1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defTabSz="914400">
              <a:buNone/>
              <a:defRPr sz="1800"/>
            </a:pPr>
            <a:endParaRPr lang="en-US" sz="1400" dirty="0">
              <a:solidFill>
                <a:srgbClr val="1E1C1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5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660445" y="850140"/>
            <a:ext cx="7886700" cy="4548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l" defTabSz="914400">
              <a:lnSpc>
                <a:spcPct val="90000"/>
              </a:lnSpc>
            </a:pPr>
            <a:r>
              <a:rPr lang="de-DE" cap="all" dirty="0">
                <a:solidFill>
                  <a:srgbClr val="999999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WISSENSCHAFTLICHE UND KLINISCHE EVIDENZ VON</a:t>
            </a:r>
            <a:r>
              <a:rPr lang="de-DE" cap="all" dirty="0">
                <a:solidFill>
                  <a:schemeClr val="bg1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 maxgraft</a:t>
            </a:r>
            <a:r>
              <a:rPr lang="de-DE" cap="all" baseline="30000" dirty="0">
                <a:solidFill>
                  <a:schemeClr val="bg1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® </a:t>
            </a:r>
            <a:endParaRPr lang="de-DE" cap="all" dirty="0">
              <a:solidFill>
                <a:schemeClr val="bg1">
                  <a:lumMod val="50000"/>
                </a:schemeClr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 algn="l" defTabSz="914400">
              <a:lnSpc>
                <a:spcPct val="90000"/>
              </a:lnSpc>
            </a:pPr>
            <a:r>
              <a:rPr lang="de-DE" sz="32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Indikationen</a:t>
            </a:r>
          </a:p>
          <a:p>
            <a:pPr lvl="0" algn="l" defTabSz="914400">
              <a:lnSpc>
                <a:spcPct val="90000"/>
              </a:lnSpc>
            </a:pPr>
            <a:endParaRPr lang="de-DE" sz="3800" dirty="0">
              <a:solidFill>
                <a:srgbClr val="1E1C11"/>
              </a:solidFill>
              <a:latin typeface="Arial Unicode MS" charset="0"/>
              <a:ea typeface="Arial Unicode MS" charset="0"/>
              <a:cs typeface="Arial Unicode MS" charset="0"/>
              <a:sym typeface="Arial Unicode MS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de-DE" sz="3200" dirty="0">
                <a:solidFill>
                  <a:srgbClr val="00B0F0"/>
                </a:solidFill>
                <a:latin typeface="Arial Unicode MS" charset="0"/>
                <a:ea typeface="Arial Unicode MS" charset="0"/>
                <a:cs typeface="Arial Unicode MS" charset="0"/>
              </a:rPr>
              <a:t>Horizontale/vertikale GBR –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de-DE" sz="3200" dirty="0">
                <a:solidFill>
                  <a:srgbClr val="00B0F0"/>
                </a:solidFill>
                <a:latin typeface="Arial Unicode MS" charset="0"/>
                <a:ea typeface="Arial Unicode MS" charset="0"/>
                <a:cs typeface="Arial Unicode MS" charset="0"/>
              </a:rPr>
              <a:t>extensive Knochendefektaugmentation</a:t>
            </a:r>
            <a:br>
              <a:rPr lang="de-DE" sz="3200" dirty="0">
                <a:solidFill>
                  <a:srgbClr val="00B0F0"/>
                </a:solidFill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de-DE" sz="3200" dirty="0">
                <a:solidFill>
                  <a:srgbClr val="00B0F0"/>
                </a:solidFill>
                <a:latin typeface="Arial Unicode MS" charset="0"/>
                <a:ea typeface="Arial Unicode MS" charset="0"/>
                <a:cs typeface="Arial Unicode MS" charset="0"/>
              </a:rPr>
              <a:t>mit maxgraft</a:t>
            </a:r>
            <a:r>
              <a:rPr lang="de-DE" sz="3200" baseline="30000" dirty="0">
                <a:solidFill>
                  <a:srgbClr val="00B0F0"/>
                </a:solidFill>
                <a:latin typeface="Arial Unicode MS" charset="0"/>
                <a:ea typeface="Arial Unicode MS" charset="0"/>
                <a:cs typeface="Arial Unicode MS" charset="0"/>
              </a:rPr>
              <a:t>® </a:t>
            </a:r>
          </a:p>
        </p:txBody>
      </p:sp>
    </p:spTree>
    <p:extLst>
      <p:ext uri="{BB962C8B-B14F-4D97-AF65-F5344CB8AC3E}">
        <p14:creationId xmlns:p14="http://schemas.microsoft.com/office/powerpoint/2010/main" val="5615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81786" y="6209000"/>
            <a:ext cx="8082153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0" y="227741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2000" dirty="0"/>
              <a:t>Treatment of Severely Resorbed Maxilla Due to </a:t>
            </a:r>
            <a:r>
              <a:rPr lang="en-US" sz="2000" dirty="0" err="1"/>
              <a:t>Peri-Implantitis</a:t>
            </a:r>
            <a:r>
              <a:rPr lang="en-US" sz="2000" dirty="0"/>
              <a:t> by Guided Bone Regeneration Using a Customized Allogenic Bone Block: A Case Report</a:t>
            </a:r>
            <a:br>
              <a:rPr lang="en-US" sz="2000" b="1" dirty="0"/>
            </a:br>
            <a:r>
              <a:rPr lang="de-DE" sz="1600" dirty="0">
                <a:solidFill>
                  <a:srgbClr val="00B0F0"/>
                </a:solidFill>
              </a:rPr>
              <a:t>Blume et al. (2017) Materials;</a:t>
            </a:r>
            <a:r>
              <a:rPr lang="pt-BR" sz="1600" dirty="0">
                <a:solidFill>
                  <a:srgbClr val="00B0F0"/>
                </a:solidFill>
              </a:rPr>
              <a:t> 10(10):1213.</a:t>
            </a:r>
            <a:endParaRPr sz="16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50" y="1599135"/>
            <a:ext cx="8515350" cy="4251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Studiendesign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Fallbericht</a:t>
            </a:r>
            <a:endParaRPr lang="en-US" sz="1600" dirty="0">
              <a:solidFill>
                <a:srgbClr val="1E1C11"/>
              </a:solidFill>
            </a:endParaRP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Individueller CAD/CAM angefertigtes Allograft für GBR bei stark defizitären Oberkiefern</a:t>
            </a:r>
          </a:p>
          <a:p>
            <a:pPr marL="0" lvl="0" indent="0">
              <a:lnSpc>
                <a:spcPct val="15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Ergebnis/Schlussfolgerung:</a:t>
            </a:r>
            <a:endParaRPr sz="1600" b="1" dirty="0">
              <a:solidFill>
                <a:srgbClr val="1E1C11"/>
              </a:solidFill>
            </a:endParaRP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Behandlung für komplexe Defekte in der ästhetischen Zone</a:t>
            </a:r>
          </a:p>
          <a:p>
            <a:pPr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Ereignisloser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postoperativer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Heilungsprozess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Spezielle Schnittführung (</a:t>
            </a:r>
            <a:r>
              <a:rPr lang="de-DE" sz="1600" dirty="0" err="1">
                <a:solidFill>
                  <a:srgbClr val="1E1C11"/>
                </a:solidFill>
              </a:rPr>
              <a:t>Pillartechnik</a:t>
            </a:r>
            <a:r>
              <a:rPr lang="de-DE" sz="1600" dirty="0">
                <a:solidFill>
                  <a:srgbClr val="1E1C11"/>
                </a:solidFill>
              </a:rPr>
              <a:t>)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Histomorphometrische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Analyse</a:t>
            </a:r>
            <a:r>
              <a:rPr lang="en-US" sz="1600" dirty="0">
                <a:solidFill>
                  <a:srgbClr val="1E1C11"/>
                </a:solidFill>
              </a:rPr>
              <a:t>: 42% </a:t>
            </a:r>
            <a:r>
              <a:rPr lang="en-US" sz="1600" dirty="0" err="1">
                <a:solidFill>
                  <a:srgbClr val="1E1C11"/>
                </a:solidFill>
              </a:rPr>
              <a:t>neuer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Knochen</a:t>
            </a:r>
            <a:r>
              <a:rPr lang="en-US" sz="1600" dirty="0">
                <a:solidFill>
                  <a:srgbClr val="1E1C11"/>
                </a:solidFill>
              </a:rPr>
              <a:t>, 25% </a:t>
            </a:r>
            <a:r>
              <a:rPr lang="en-US" sz="1600" dirty="0" err="1">
                <a:solidFill>
                  <a:srgbClr val="1E1C11"/>
                </a:solidFill>
              </a:rPr>
              <a:t>Bindegewebe</a:t>
            </a:r>
            <a:r>
              <a:rPr lang="en-US" sz="1600" dirty="0">
                <a:solidFill>
                  <a:srgbClr val="1E1C11"/>
                </a:solidFill>
              </a:rPr>
              <a:t>, 23% Allograft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Röntgenbilder und klinische Untersuchung zeigen kontinuierliches </a:t>
            </a:r>
            <a:r>
              <a:rPr lang="de-DE" sz="1600" dirty="0" err="1">
                <a:solidFill>
                  <a:srgbClr val="1E1C11"/>
                </a:solidFill>
              </a:rPr>
              <a:t>Remodeling</a:t>
            </a:r>
            <a:endParaRPr lang="en-US" sz="1600" dirty="0">
              <a:solidFill>
                <a:srgbClr val="1E1C1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81787" y="6305406"/>
            <a:ext cx="788670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Optimales Integrationsverhalten nach 6 Monaten und Bildung von neuem Knochen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735" y="3223176"/>
            <a:ext cx="19621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1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81786" y="6209000"/>
            <a:ext cx="8082153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0" y="227741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2000" dirty="0"/>
              <a:t>Customized allogeneic bone grafts for maxillary horizontal augmentation: A 5-year follow-up radiographic and histologic evaluation</a:t>
            </a:r>
            <a:br>
              <a:rPr lang="en-US" sz="2000" b="1" dirty="0"/>
            </a:br>
            <a:r>
              <a:rPr lang="de-DE" sz="1600" dirty="0">
                <a:solidFill>
                  <a:srgbClr val="00B0F0"/>
                </a:solidFill>
              </a:rPr>
              <a:t>Kloss et al. (2020) </a:t>
            </a:r>
            <a:r>
              <a:rPr lang="en-US" sz="1600" dirty="0">
                <a:solidFill>
                  <a:srgbClr val="00B0F0"/>
                </a:solidFill>
              </a:rPr>
              <a:t>Clin Case Rep. 2020;00:1–8. https://doi.org/10.1002/ccr3.2777</a:t>
            </a:r>
            <a:endParaRPr sz="16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50" y="1599135"/>
            <a:ext cx="8515350" cy="4251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Studiendesign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Fallbericht</a:t>
            </a:r>
            <a:endParaRPr lang="en-US" sz="1600" dirty="0">
              <a:solidFill>
                <a:srgbClr val="1E1C11"/>
              </a:solidFill>
            </a:endParaRP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Individueller CAD/CAM angefertigtes Allograft für GBR bei stark defizitären Oberkiefern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endParaRPr lang="de-DE" sz="1600" dirty="0">
              <a:solidFill>
                <a:srgbClr val="1E1C11"/>
              </a:solidFill>
            </a:endParaRPr>
          </a:p>
          <a:p>
            <a:pPr marL="0" lvl="0" indent="0">
              <a:lnSpc>
                <a:spcPct val="15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Ergebnis/Schlussfolgerung:</a:t>
            </a:r>
            <a:endParaRPr lang="de-DE" sz="1600" dirty="0">
              <a:solidFill>
                <a:srgbClr val="1E1C11"/>
              </a:solidFill>
            </a:endParaRP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Histologische</a:t>
            </a:r>
            <a:r>
              <a:rPr lang="en-US" sz="1600" dirty="0">
                <a:solidFill>
                  <a:srgbClr val="1E1C11"/>
                </a:solidFill>
              </a:rPr>
              <a:t> und </a:t>
            </a:r>
            <a:r>
              <a:rPr lang="en-US" sz="1600" dirty="0" err="1">
                <a:solidFill>
                  <a:srgbClr val="1E1C11"/>
                </a:solidFill>
              </a:rPr>
              <a:t>radiologische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Analyse</a:t>
            </a:r>
            <a:r>
              <a:rPr lang="en-US" sz="1600" dirty="0">
                <a:solidFill>
                  <a:srgbClr val="1E1C11"/>
                </a:solidFill>
              </a:rPr>
              <a:t> 5 Jahre </a:t>
            </a:r>
            <a:r>
              <a:rPr lang="en-US" sz="1600" dirty="0" err="1">
                <a:solidFill>
                  <a:srgbClr val="1E1C11"/>
                </a:solidFill>
              </a:rPr>
              <a:t>nach</a:t>
            </a:r>
            <a:r>
              <a:rPr lang="en-US" sz="1600" dirty="0">
                <a:solidFill>
                  <a:srgbClr val="1E1C11"/>
                </a:solidFill>
              </a:rPr>
              <a:t> Augmentation:</a:t>
            </a:r>
            <a:br>
              <a:rPr lang="en-US" sz="1600" dirty="0">
                <a:solidFill>
                  <a:srgbClr val="1E1C11"/>
                </a:solidFill>
              </a:rPr>
            </a:br>
            <a:r>
              <a:rPr lang="en-US" sz="1600" dirty="0">
                <a:solidFill>
                  <a:srgbClr val="1E1C11"/>
                </a:solidFill>
              </a:rPr>
              <a:t>gut </a:t>
            </a:r>
            <a:r>
              <a:rPr lang="en-US" sz="1600" dirty="0" err="1">
                <a:solidFill>
                  <a:srgbClr val="1E1C11"/>
                </a:solidFill>
              </a:rPr>
              <a:t>durchbluteter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Lamellenknochen</a:t>
            </a:r>
            <a:r>
              <a:rPr lang="en-US" sz="1600" dirty="0">
                <a:solidFill>
                  <a:srgbClr val="1E1C11"/>
                </a:solidFill>
              </a:rPr>
              <a:t> und </a:t>
            </a:r>
            <a:r>
              <a:rPr lang="en-US" sz="1600" dirty="0" err="1">
                <a:solidFill>
                  <a:srgbClr val="1E1C11"/>
                </a:solidFill>
              </a:rPr>
              <a:t>kein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avitales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allogenes</a:t>
            </a:r>
            <a:r>
              <a:rPr lang="en-US" sz="1600" dirty="0">
                <a:solidFill>
                  <a:srgbClr val="1E1C11"/>
                </a:solidFill>
              </a:rPr>
              <a:t> Material </a:t>
            </a:r>
            <a:r>
              <a:rPr lang="en-US" sz="1600" dirty="0" err="1">
                <a:solidFill>
                  <a:srgbClr val="1E1C11"/>
                </a:solidFill>
              </a:rPr>
              <a:t>sichtbar</a:t>
            </a:r>
            <a:r>
              <a:rPr lang="en-US" sz="1600" dirty="0">
                <a:solidFill>
                  <a:srgbClr val="1E1C11"/>
                </a:solidFill>
              </a:rPr>
              <a:t> – </a:t>
            </a:r>
            <a:r>
              <a:rPr lang="de-DE" sz="1600" dirty="0">
                <a:solidFill>
                  <a:srgbClr val="1E1C11"/>
                </a:solidFill>
              </a:rPr>
              <a:t>vollständiges </a:t>
            </a:r>
            <a:r>
              <a:rPr lang="de-DE" sz="1600" dirty="0" err="1">
                <a:solidFill>
                  <a:srgbClr val="1E1C11"/>
                </a:solidFill>
              </a:rPr>
              <a:t>Remodeling</a:t>
            </a:r>
            <a:r>
              <a:rPr lang="de-DE" sz="1600" dirty="0">
                <a:solidFill>
                  <a:srgbClr val="1E1C11"/>
                </a:solidFill>
              </a:rPr>
              <a:t> von </a:t>
            </a:r>
            <a:r>
              <a:rPr lang="de-DE" sz="1600" dirty="0" err="1">
                <a:solidFill>
                  <a:srgbClr val="1E1C11"/>
                </a:solidFill>
              </a:rPr>
              <a:t>maxgraft</a:t>
            </a:r>
            <a:r>
              <a:rPr lang="de-DE" sz="1600" dirty="0">
                <a:solidFill>
                  <a:srgbClr val="1E1C11"/>
                </a:solidFill>
              </a:rPr>
              <a:t>®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Kein Unterschied zu nativem Knochen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endParaRPr lang="en-US" sz="1600" dirty="0">
              <a:solidFill>
                <a:srgbClr val="1E1C1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8650" y="6334821"/>
            <a:ext cx="788670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Vollständiges </a:t>
            </a:r>
            <a:r>
              <a:rPr lang="de-DE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Remodeling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des allogenen Materials nach 5 Jahren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3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28650" y="5992996"/>
            <a:ext cx="8279130" cy="769439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0" y="231952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1952" dirty="0">
                <a:solidFill>
                  <a:srgbClr val="1E1C11"/>
                </a:solidFill>
              </a:rPr>
              <a:t>Comparison of allogeneic and autogenous bone grafts for augmentation of alveolar ridge defects – a 12-month </a:t>
            </a:r>
            <a:r>
              <a:rPr lang="en-US" sz="1952" dirty="0" err="1">
                <a:solidFill>
                  <a:srgbClr val="1E1C11"/>
                </a:solidFill>
              </a:rPr>
              <a:t>restrospective</a:t>
            </a:r>
            <a:r>
              <a:rPr lang="en-US" sz="1952" dirty="0">
                <a:solidFill>
                  <a:srgbClr val="1E1C11"/>
                </a:solidFill>
              </a:rPr>
              <a:t> radiographic evaluations</a:t>
            </a:r>
            <a:br>
              <a:rPr sz="1952" dirty="0">
                <a:solidFill>
                  <a:srgbClr val="1E1C11"/>
                </a:solidFill>
              </a:rPr>
            </a:br>
            <a:r>
              <a:rPr lang="de-DE" sz="1600" dirty="0">
                <a:solidFill>
                  <a:srgbClr val="00B0F0"/>
                </a:solidFill>
              </a:rPr>
              <a:t>Kloss et al. (2018) </a:t>
            </a:r>
            <a:r>
              <a:rPr lang="fr-FR" sz="1600" dirty="0">
                <a:solidFill>
                  <a:srgbClr val="00B0F0"/>
                </a:solidFill>
              </a:rPr>
              <a:t>Clin. Oral Implants </a:t>
            </a:r>
            <a:r>
              <a:rPr lang="fr-FR" sz="1600" dirty="0" err="1">
                <a:solidFill>
                  <a:srgbClr val="00B0F0"/>
                </a:solidFill>
              </a:rPr>
              <a:t>Res</a:t>
            </a:r>
            <a:r>
              <a:rPr lang="fr-FR" sz="1600" dirty="0">
                <a:solidFill>
                  <a:srgbClr val="00B0F0"/>
                </a:solidFill>
              </a:rPr>
              <a:t>.; 29(11):1163</a:t>
            </a:r>
            <a:r>
              <a:rPr lang="de-DE" sz="1600" dirty="0">
                <a:solidFill>
                  <a:srgbClr val="00B0F0"/>
                </a:solidFill>
              </a:rPr>
              <a:t>–</a:t>
            </a:r>
            <a:r>
              <a:rPr lang="fr-FR" sz="1600" dirty="0">
                <a:solidFill>
                  <a:srgbClr val="00B0F0"/>
                </a:solidFill>
              </a:rPr>
              <a:t>1175.</a:t>
            </a:r>
            <a:endParaRPr sz="16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50" y="1778736"/>
            <a:ext cx="7886700" cy="34298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Studiendesign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marL="284400" lvl="0" indent="-284400"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Retrospektive Studie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Vergleich der dreidimensionalen Veränderungen nach der Verwendung autologer vs. allogener Auflagerungsosteoplastik zur Augmentation bei Einzelzahndefekten 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endParaRPr lang="de-DE" sz="1600" dirty="0">
              <a:solidFill>
                <a:srgbClr val="1E1C11"/>
              </a:solidFill>
            </a:endParaRPr>
          </a:p>
          <a:p>
            <a:pPr marL="0" lvl="0" indent="0"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Ergebnis/Schlussfolgerung:</a:t>
            </a:r>
            <a:endParaRPr sz="1600" b="1" dirty="0">
              <a:solidFill>
                <a:srgbClr val="1E1C11"/>
              </a:solidFill>
            </a:endParaRPr>
          </a:p>
          <a:p>
            <a:pPr marL="28440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Äquivalente Volumenerhaltung (mittlere Resorption nach 12 Monaten: autolog - 12,5±7,8%, allogen - 14,4±9,8%)</a:t>
            </a:r>
          </a:p>
          <a:p>
            <a:pPr marL="28440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Kein signifikanter Unterschied in vertikaler/</a:t>
            </a:r>
            <a:br>
              <a:rPr lang="de-DE" sz="1600" dirty="0">
                <a:solidFill>
                  <a:srgbClr val="1E1C11"/>
                </a:solidFill>
              </a:rPr>
            </a:br>
            <a:r>
              <a:rPr lang="de-DE" sz="1600" dirty="0">
                <a:solidFill>
                  <a:srgbClr val="1E1C11"/>
                </a:solidFill>
              </a:rPr>
              <a:t>horizontaler Dimension und Umbaurate</a:t>
            </a:r>
          </a:p>
          <a:p>
            <a:pPr marL="28440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Kein </a:t>
            </a:r>
            <a:r>
              <a:rPr lang="de-DE" sz="1600" dirty="0" err="1">
                <a:solidFill>
                  <a:srgbClr val="1E1C11"/>
                </a:solidFill>
              </a:rPr>
              <a:t>Implantatverlust</a:t>
            </a:r>
            <a:endParaRPr lang="de-DE" sz="1600" dirty="0">
              <a:solidFill>
                <a:srgbClr val="1E1C11"/>
              </a:solidFill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918222"/>
              </p:ext>
            </p:extLst>
          </p:nvPr>
        </p:nvGraphicFramePr>
        <p:xfrm>
          <a:off x="4952234" y="4084320"/>
          <a:ext cx="4083179" cy="21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72464" y="5949672"/>
            <a:ext cx="823531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lvl="0" indent="0">
              <a:buNone/>
              <a:defRPr sz="1800"/>
            </a:pPr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FDBAs sind in ihrer mittelfristigen Leistung autogenen Knochenblöcken gleichwertig. [...] Es ist nicht notwendig, die Augmentationsstelle massiv zu überkonturieren, wenn allogene Knochenblöcke zur Behandlung von Einzelzahndefekten verwendet werden</a:t>
            </a:r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  <a:endParaRPr lang="de-DE" sz="1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6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28650" y="6005147"/>
            <a:ext cx="8173593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0" y="256582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2000" dirty="0"/>
              <a:t>Posterior atrophic mandible rehabilitation with </a:t>
            </a:r>
            <a:r>
              <a:rPr lang="en-US" sz="2000" dirty="0" err="1"/>
              <a:t>onlay</a:t>
            </a:r>
            <a:r>
              <a:rPr lang="en-US" sz="2000" dirty="0"/>
              <a:t> allograft created with CAD-CAM procedure: a case report</a:t>
            </a:r>
            <a:br>
              <a:rPr lang="en-US" sz="2000" b="1" dirty="0"/>
            </a:br>
            <a:r>
              <a:rPr lang="de-DE" sz="1600" dirty="0" err="1">
                <a:solidFill>
                  <a:srgbClr val="00B0F0"/>
                </a:solidFill>
              </a:rPr>
              <a:t>Jacotti</a:t>
            </a:r>
            <a:r>
              <a:rPr lang="de-DE" sz="1600" dirty="0">
                <a:solidFill>
                  <a:srgbClr val="00B0F0"/>
                </a:solidFill>
              </a:rPr>
              <a:t> et al. (2014) </a:t>
            </a:r>
            <a:r>
              <a:rPr lang="de-DE" sz="1600" dirty="0" err="1">
                <a:solidFill>
                  <a:srgbClr val="00B0F0"/>
                </a:solidFill>
              </a:rPr>
              <a:t>Implant</a:t>
            </a:r>
            <a:r>
              <a:rPr lang="de-DE" sz="1600" dirty="0">
                <a:solidFill>
                  <a:srgbClr val="00B0F0"/>
                </a:solidFill>
              </a:rPr>
              <a:t>. </a:t>
            </a:r>
            <a:r>
              <a:rPr lang="de-DE" sz="1600" dirty="0" err="1">
                <a:solidFill>
                  <a:srgbClr val="00B0F0"/>
                </a:solidFill>
              </a:rPr>
              <a:t>Dent</a:t>
            </a:r>
            <a:r>
              <a:rPr lang="de-DE" sz="1600" dirty="0">
                <a:solidFill>
                  <a:srgbClr val="00B0F0"/>
                </a:solidFill>
              </a:rPr>
              <a:t>.;</a:t>
            </a:r>
            <a:r>
              <a:rPr lang="pt-BR" sz="1600" dirty="0">
                <a:solidFill>
                  <a:srgbClr val="00B0F0"/>
                </a:solidFill>
              </a:rPr>
              <a:t> 23(1):22.</a:t>
            </a:r>
            <a:endParaRPr sz="16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50" y="1715347"/>
            <a:ext cx="8093582" cy="4251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Studiendesign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Fallbericht</a:t>
            </a:r>
            <a:endParaRPr lang="en-US" sz="1600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Individueller CAD/CAM Knochenblock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Horizontale Atrophie des </a:t>
            </a:r>
            <a:r>
              <a:rPr lang="de-DE" sz="1600" dirty="0" err="1">
                <a:solidFill>
                  <a:srgbClr val="1E1C11"/>
                </a:solidFill>
              </a:rPr>
              <a:t>posterioren</a:t>
            </a:r>
            <a:r>
              <a:rPr lang="de-DE" sz="1600" dirty="0">
                <a:solidFill>
                  <a:srgbClr val="1E1C11"/>
                </a:solidFill>
              </a:rPr>
              <a:t> Unterkiefers</a:t>
            </a:r>
          </a:p>
          <a:p>
            <a:pPr marL="0" lvl="0" indent="0">
              <a:lnSpc>
                <a:spcPct val="15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Ergebnis/Schlussfolgerung:</a:t>
            </a:r>
            <a:endParaRPr sz="1600" b="1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Ereignislose Heilung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Mittlerer horizontaler Knochengewinn von 7,18 mm 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Verkürzter chirurgischer Eingriff und besser angepasster Block als beim </a:t>
            </a:r>
            <a:r>
              <a:rPr lang="de-DE" sz="1600" dirty="0" err="1">
                <a:solidFill>
                  <a:srgbClr val="1E1C11"/>
                </a:solidFill>
              </a:rPr>
              <a:t>Chairside</a:t>
            </a:r>
            <a:r>
              <a:rPr lang="de-DE" sz="1600" dirty="0">
                <a:solidFill>
                  <a:srgbClr val="1E1C11"/>
                </a:solidFill>
              </a:rPr>
              <a:t>-Verfahren</a:t>
            </a:r>
            <a:endParaRPr lang="en-US" sz="1600" dirty="0">
              <a:solidFill>
                <a:srgbClr val="1E1C1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8654" y="6038513"/>
            <a:ext cx="801357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</a:t>
            </a:r>
            <a:r>
              <a:rPr lang="en-US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Allogene</a:t>
            </a:r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Blöcke</a:t>
            </a:r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</a:t>
            </a:r>
            <a:r>
              <a:rPr lang="de-DE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eine wertvolle Alternative zu Autografts für die </a:t>
            </a:r>
            <a:r>
              <a:rPr lang="de-DE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Alveolarkamm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de-DE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augmentation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8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81786" y="6070819"/>
            <a:ext cx="8158353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0" y="254479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2000" dirty="0"/>
              <a:t>Bone augmentation and simultaneous soft tissue thickening with collagen tissue matrix derivative membrane in an aesthetic area: A case report</a:t>
            </a:r>
            <a:br>
              <a:rPr lang="en-US" sz="2000" b="1" dirty="0"/>
            </a:br>
            <a:r>
              <a:rPr lang="de-DE" sz="1600" dirty="0" err="1">
                <a:solidFill>
                  <a:srgbClr val="00B0F0"/>
                </a:solidFill>
              </a:rPr>
              <a:t>Puišys</a:t>
            </a:r>
            <a:r>
              <a:rPr lang="de-DE" sz="1600" dirty="0">
                <a:solidFill>
                  <a:srgbClr val="00B0F0"/>
                </a:solidFill>
              </a:rPr>
              <a:t> et al. (2017) </a:t>
            </a:r>
            <a:r>
              <a:rPr lang="de-DE" sz="1600" dirty="0" err="1">
                <a:solidFill>
                  <a:srgbClr val="00B0F0"/>
                </a:solidFill>
              </a:rPr>
              <a:t>Stomatologija</a:t>
            </a:r>
            <a:r>
              <a:rPr lang="de-DE" sz="1600" dirty="0">
                <a:solidFill>
                  <a:srgbClr val="00B0F0"/>
                </a:solidFill>
              </a:rPr>
              <a:t>;</a:t>
            </a:r>
            <a:r>
              <a:rPr lang="pt-BR" sz="1600" dirty="0">
                <a:solidFill>
                  <a:srgbClr val="00B0F0"/>
                </a:solidFill>
              </a:rPr>
              <a:t> 19(2):64.</a:t>
            </a:r>
            <a:endParaRPr sz="16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50" y="1708947"/>
            <a:ext cx="7886700" cy="4251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Studiendesign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marL="284400" lvl="0" indent="-28440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Fallbericht</a:t>
            </a:r>
            <a:endParaRPr lang="en-US" sz="1600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maxgraft</a:t>
            </a:r>
            <a:r>
              <a:rPr lang="de-DE" sz="1600" baseline="30000" dirty="0">
                <a:solidFill>
                  <a:srgbClr val="1E1C11"/>
                </a:solidFill>
              </a:rPr>
              <a:t>®</a:t>
            </a:r>
            <a:r>
              <a:rPr lang="de-DE" sz="1600" dirty="0">
                <a:solidFill>
                  <a:srgbClr val="1E1C11"/>
                </a:solidFill>
              </a:rPr>
              <a:t> Granula mit </a:t>
            </a:r>
            <a:r>
              <a:rPr lang="de-DE" sz="1600" dirty="0" err="1">
                <a:solidFill>
                  <a:srgbClr val="1E1C11"/>
                </a:solidFill>
              </a:rPr>
              <a:t>cerabone</a:t>
            </a:r>
            <a:r>
              <a:rPr lang="de-DE" sz="1600" baseline="30000" dirty="0">
                <a:solidFill>
                  <a:srgbClr val="1E1C11"/>
                </a:solidFill>
              </a:rPr>
              <a:t>®</a:t>
            </a:r>
            <a:r>
              <a:rPr lang="de-DE" sz="1600" dirty="0">
                <a:solidFill>
                  <a:srgbClr val="1E1C11"/>
                </a:solidFill>
              </a:rPr>
              <a:t> und </a:t>
            </a:r>
            <a:r>
              <a:rPr lang="de-DE" sz="1600" dirty="0" err="1">
                <a:solidFill>
                  <a:srgbClr val="1E1C11"/>
                </a:solidFill>
              </a:rPr>
              <a:t>mucoderm</a:t>
            </a:r>
            <a:r>
              <a:rPr lang="de-DE" sz="1600" baseline="30000" dirty="0">
                <a:solidFill>
                  <a:srgbClr val="1E1C11"/>
                </a:solidFill>
              </a:rPr>
              <a:t>®</a:t>
            </a:r>
            <a:r>
              <a:rPr lang="de-DE" sz="1600" dirty="0">
                <a:solidFill>
                  <a:srgbClr val="1E1C11"/>
                </a:solidFill>
              </a:rPr>
              <a:t> 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Ästhetische Einzelimplantation mit gleichzeitiger Knochentransplantation und Weichgewebeverdickung</a:t>
            </a:r>
          </a:p>
          <a:p>
            <a:pPr marL="0" lvl="0" indent="0">
              <a:lnSpc>
                <a:spcPct val="15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Ergebnis/Schlussfolgerung:</a:t>
            </a:r>
            <a:endParaRPr sz="1600" b="1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Ereignislose Heilung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Nach 4 Monaten gut erhaltene vertikale Knochenhöhe ähnlich der </a:t>
            </a:r>
            <a:r>
              <a:rPr lang="de-DE" sz="1600" dirty="0" err="1">
                <a:solidFill>
                  <a:srgbClr val="1E1C11"/>
                </a:solidFill>
              </a:rPr>
              <a:t>Papillenhöhe</a:t>
            </a:r>
            <a:r>
              <a:rPr lang="de-DE" sz="1600" dirty="0">
                <a:solidFill>
                  <a:srgbClr val="1E1C11"/>
                </a:solidFill>
              </a:rPr>
              <a:t> der Nachbarzähne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Guter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Erfolg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nach</a:t>
            </a:r>
            <a:r>
              <a:rPr lang="en-US" sz="1600" dirty="0">
                <a:solidFill>
                  <a:srgbClr val="1E1C11"/>
                </a:solidFill>
              </a:rPr>
              <a:t> 1 </a:t>
            </a:r>
            <a:r>
              <a:rPr lang="en-US" sz="1600" dirty="0" err="1">
                <a:solidFill>
                  <a:srgbClr val="1E1C11"/>
                </a:solidFill>
              </a:rPr>
              <a:t>Jahr</a:t>
            </a:r>
            <a:r>
              <a:rPr lang="en-US" sz="1600" dirty="0">
                <a:solidFill>
                  <a:srgbClr val="1E1C11"/>
                </a:solidFill>
              </a:rPr>
              <a:t> Follow-up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81786" y="6196640"/>
            <a:ext cx="788670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Etablierte und erhaltene faziale Knochenwand mit  simultaner GBR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52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40"/>
          <p:cNvSpPr>
            <a:spLocks noGrp="1"/>
          </p:cNvSpPr>
          <p:nvPr>
            <p:ph type="title"/>
          </p:nvPr>
        </p:nvSpPr>
        <p:spPr>
          <a:xfrm>
            <a:off x="628650" y="12461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dirty="0">
                <a:solidFill>
                  <a:schemeClr val="tx2"/>
                </a:solidFill>
              </a:rPr>
              <a:t>GRUNDLAGEN</a:t>
            </a:r>
            <a:br>
              <a:rPr lang="de-DE" b="1" dirty="0">
                <a:solidFill>
                  <a:schemeClr val="tx2"/>
                </a:solidFill>
              </a:rPr>
            </a:br>
            <a:r>
              <a:rPr lang="de-DE" sz="3200" dirty="0">
                <a:solidFill>
                  <a:srgbClr val="1E1C11"/>
                </a:solidFill>
              </a:rPr>
              <a:t>maxgraft</a:t>
            </a:r>
            <a:r>
              <a:rPr sz="3200" baseline="30000" dirty="0">
                <a:solidFill>
                  <a:srgbClr val="1E1C11"/>
                </a:solidFill>
              </a:rPr>
              <a:t>®</a:t>
            </a:r>
            <a:r>
              <a:rPr lang="de-DE" sz="3200" baseline="30000" dirty="0">
                <a:solidFill>
                  <a:srgbClr val="1E1C11"/>
                </a:solidFill>
              </a:rPr>
              <a:t> </a:t>
            </a:r>
            <a:r>
              <a:rPr sz="3200" dirty="0">
                <a:solidFill>
                  <a:srgbClr val="1E1C11"/>
                </a:solidFill>
              </a:rPr>
              <a:t>– </a:t>
            </a:r>
            <a:r>
              <a:rPr lang="de-DE" sz="3200" dirty="0">
                <a:solidFill>
                  <a:srgbClr val="1E1C11"/>
                </a:solidFill>
              </a:rPr>
              <a:t>Herkunft</a:t>
            </a:r>
            <a:endParaRPr sz="3200" dirty="0">
              <a:solidFill>
                <a:srgbClr val="1E1C1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4113" y="768134"/>
            <a:ext cx="4692276" cy="667973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14468" y="3549040"/>
            <a:ext cx="20826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FFFF"/>
              </a:buClr>
              <a:buSzPct val="100000"/>
              <a:defRPr/>
            </a:pPr>
            <a:r>
              <a:rPr lang="de-DE" b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LEBENDSPENDE</a:t>
            </a:r>
          </a:p>
          <a:p>
            <a:pPr lvl="0">
              <a:buClr>
                <a:srgbClr val="FFFFFF"/>
              </a:buClr>
              <a:buSzPct val="100000"/>
              <a:defRPr/>
            </a:pPr>
            <a:r>
              <a:rPr lang="en-US" sz="16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</a:rPr>
              <a:t>Hüftköpfe</a:t>
            </a:r>
            <a:endParaRPr lang="de-DE" sz="16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701152" y="4501365"/>
            <a:ext cx="42258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FF"/>
              </a:buClr>
              <a:buSzPct val="100000"/>
              <a:defRPr/>
            </a:pPr>
            <a:r>
              <a:rPr lang="de-DE" b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ORGANSPENDE</a:t>
            </a:r>
          </a:p>
          <a:p>
            <a:pPr>
              <a:buClr>
                <a:srgbClr val="FFFFFF"/>
              </a:buClr>
              <a:buSzPct val="100000"/>
              <a:defRPr/>
            </a:pPr>
            <a:r>
              <a:rPr lang="de-DE" sz="1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Femur-Diaphyse </a:t>
            </a:r>
          </a:p>
          <a:p>
            <a:pPr>
              <a:buClr>
                <a:srgbClr val="FFFFFF"/>
              </a:buClr>
              <a:buSzPct val="100000"/>
              <a:defRPr/>
            </a:pPr>
            <a:endParaRPr lang="de-DE" sz="16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chemeClr val="bg2"/>
              </a:buClr>
            </a:pPr>
            <a:r>
              <a:rPr lang="de-DE" sz="16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Nur: </a:t>
            </a:r>
          </a:p>
          <a:p>
            <a:pPr>
              <a:buClr>
                <a:schemeClr val="bg2"/>
              </a:buClr>
            </a:pPr>
            <a:r>
              <a:rPr lang="de-DE" sz="1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maxgraft</a:t>
            </a:r>
            <a:r>
              <a:rPr lang="de-DE" sz="1600" baseline="30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®</a:t>
            </a:r>
            <a:r>
              <a:rPr lang="de-DE" sz="1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cortico</a:t>
            </a:r>
            <a:r>
              <a:rPr lang="de-DE" sz="1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und uni-kortikale Blöcke</a:t>
            </a:r>
          </a:p>
          <a:p>
            <a:pPr>
              <a:buClr>
                <a:srgbClr val="FFFFFF"/>
              </a:buClr>
              <a:buSzPct val="100000"/>
              <a:defRPr/>
            </a:pPr>
            <a:endParaRPr lang="de-D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FFFFFF"/>
              </a:buClr>
              <a:buSzPct val="100000"/>
              <a:defRPr/>
            </a:pPr>
            <a:endParaRPr lang="de-D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57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28650" y="6086449"/>
            <a:ext cx="8143113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0" y="257562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</a:t>
            </a:r>
            <a:r>
              <a:rPr lang="de-DE" sz="1800" cap="all" dirty="0">
                <a:solidFill>
                  <a:schemeClr val="bg1">
                    <a:lumMod val="50000"/>
                  </a:schemeClr>
                </a:solidFill>
              </a:rPr>
              <a:t> 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</a:t>
            </a:r>
            <a:r>
              <a:rPr lang="de-DE" sz="1100" cap="all" baseline="30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2000" dirty="0" err="1"/>
              <a:t>Dreidimensionale</a:t>
            </a:r>
            <a:r>
              <a:rPr lang="en-US" sz="2000" dirty="0"/>
              <a:t> </a:t>
            </a:r>
            <a:r>
              <a:rPr lang="en-US" sz="2000" dirty="0" err="1"/>
              <a:t>allogene</a:t>
            </a:r>
            <a:r>
              <a:rPr lang="en-US" sz="2000" dirty="0"/>
              <a:t> </a:t>
            </a:r>
            <a:r>
              <a:rPr lang="en-US" sz="2000" dirty="0" err="1"/>
              <a:t>Knochenaugmentation</a:t>
            </a:r>
            <a:r>
              <a:rPr lang="en-US" sz="2000" dirty="0"/>
              <a:t> in </a:t>
            </a:r>
            <a:r>
              <a:rPr lang="en-US" sz="2000" dirty="0" err="1"/>
              <a:t>Schalentechnik</a:t>
            </a:r>
            <a:br>
              <a:rPr lang="en-US" sz="2000" b="1" dirty="0"/>
            </a:br>
            <a:r>
              <a:rPr lang="de-DE" sz="1600" dirty="0">
                <a:solidFill>
                  <a:srgbClr val="00B0F0"/>
                </a:solidFill>
              </a:rPr>
              <a:t>Würdinger </a:t>
            </a:r>
            <a:r>
              <a:rPr lang="de-DE" sz="1600" dirty="0" err="1">
                <a:solidFill>
                  <a:srgbClr val="00B0F0"/>
                </a:solidFill>
              </a:rPr>
              <a:t>Starget</a:t>
            </a:r>
            <a:r>
              <a:rPr lang="de-DE" sz="1600" dirty="0">
                <a:solidFill>
                  <a:srgbClr val="00B0F0"/>
                </a:solidFill>
              </a:rPr>
              <a:t> 02.03.2018. </a:t>
            </a:r>
            <a:r>
              <a:rPr lang="de-DE" sz="1000" dirty="0">
                <a:solidFill>
                  <a:srgbClr val="00B0F0"/>
                </a:solidFill>
              </a:rPr>
              <a:t>(https://www.straumann.com/de/de/discover/news/ueber/archiv/news.html?path=/content/straumann/de/de/shared/news/bone-substitutes/dreidimensionale-allogene-knochenaugmentation-in-schalentechnik)</a:t>
            </a:r>
            <a:endParaRPr sz="10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50" y="1708947"/>
            <a:ext cx="7821930" cy="4251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Studiendesign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marL="284400" lvl="0" indent="-28440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Fallbericht</a:t>
            </a:r>
            <a:endParaRPr lang="en-US" sz="1600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Kombination von horizontaler und vertikaler 3D-Knochenaugmentation mit allogenen kortikalen Platten (</a:t>
            </a:r>
            <a:r>
              <a:rPr lang="de-DE" sz="1600" dirty="0" err="1">
                <a:solidFill>
                  <a:srgbClr val="1E1C11"/>
                </a:solidFill>
              </a:rPr>
              <a:t>maxgraft</a:t>
            </a:r>
            <a:r>
              <a:rPr lang="de-DE" sz="1600" dirty="0">
                <a:solidFill>
                  <a:srgbClr val="1E1C11"/>
                </a:solidFill>
              </a:rPr>
              <a:t>® </a:t>
            </a:r>
            <a:r>
              <a:rPr lang="de-DE" sz="1600" dirty="0" err="1">
                <a:solidFill>
                  <a:srgbClr val="1E1C11"/>
                </a:solidFill>
              </a:rPr>
              <a:t>cortico</a:t>
            </a:r>
            <a:r>
              <a:rPr lang="de-DE" sz="1600" dirty="0">
                <a:solidFill>
                  <a:srgbClr val="1E1C11"/>
                </a:solidFill>
              </a:rPr>
              <a:t>) in der Schalentechnik</a:t>
            </a:r>
          </a:p>
          <a:p>
            <a:pPr marL="0" lvl="0" indent="0">
              <a:lnSpc>
                <a:spcPct val="15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Ergebnis/Schlussfolgerung:</a:t>
            </a:r>
            <a:endParaRPr sz="1600" b="1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Container/Defektfüllung mit autologen und </a:t>
            </a:r>
            <a:r>
              <a:rPr lang="de-DE" sz="1600" dirty="0" err="1">
                <a:solidFill>
                  <a:srgbClr val="1E1C11"/>
                </a:solidFill>
              </a:rPr>
              <a:t>maxgraft</a:t>
            </a:r>
            <a:r>
              <a:rPr lang="de-DE" sz="1600" baseline="30000" dirty="0">
                <a:solidFill>
                  <a:srgbClr val="1E1C11"/>
                </a:solidFill>
              </a:rPr>
              <a:t>®</a:t>
            </a:r>
            <a:r>
              <a:rPr lang="de-DE" sz="1600" dirty="0">
                <a:solidFill>
                  <a:srgbClr val="1E1C11"/>
                </a:solidFill>
              </a:rPr>
              <a:t> Partikeln</a:t>
            </a:r>
          </a:p>
          <a:p>
            <a:pPr marL="284400" lvl="0" indent="-284400">
              <a:lnSpc>
                <a:spcPct val="150000"/>
              </a:lnSpc>
              <a:spcBef>
                <a:spcPts val="0"/>
              </a:spcBef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Ereignislose Heilung</a:t>
            </a:r>
          </a:p>
          <a:p>
            <a:pPr marL="284400" lvl="0" indent="-284400">
              <a:lnSpc>
                <a:spcPct val="150000"/>
              </a:lnSpc>
              <a:spcBef>
                <a:spcPts val="0"/>
              </a:spcBef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Nach 4 Monaten gut entwickelter </a:t>
            </a:r>
            <a:r>
              <a:rPr lang="de-DE" sz="1600" dirty="0" err="1">
                <a:solidFill>
                  <a:srgbClr val="1E1C11"/>
                </a:solidFill>
              </a:rPr>
              <a:t>Alveolarkamm</a:t>
            </a:r>
            <a:r>
              <a:rPr lang="de-DE" sz="1600" dirty="0">
                <a:solidFill>
                  <a:srgbClr val="1E1C11"/>
                </a:solidFill>
              </a:rPr>
              <a:t> und zusammen mit der </a:t>
            </a:r>
            <a:r>
              <a:rPr lang="de-DE" sz="1600" dirty="0" err="1">
                <a:solidFill>
                  <a:srgbClr val="1E1C11"/>
                </a:solidFill>
              </a:rPr>
              <a:t>Kortikalisplatte</a:t>
            </a:r>
            <a:r>
              <a:rPr lang="de-DE" sz="1600" dirty="0">
                <a:solidFill>
                  <a:srgbClr val="1E1C11"/>
                </a:solidFill>
              </a:rPr>
              <a:t> verwachsenes Füllmaterial</a:t>
            </a:r>
          </a:p>
          <a:p>
            <a:pPr marL="284400" lvl="0" indent="-284400">
              <a:lnSpc>
                <a:spcPct val="150000"/>
              </a:lnSpc>
              <a:spcBef>
                <a:spcPts val="0"/>
              </a:spcBef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Hohe Stabilität der Platte → keine Resorption um Osteosyntheseschrauben</a:t>
            </a:r>
            <a:endParaRPr lang="en-US" sz="1600" dirty="0">
              <a:solidFill>
                <a:srgbClr val="1E1C1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8650" y="6212270"/>
            <a:ext cx="788670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Stabile und vitale Knochensituation nach 3D-Knochenaugmentation</a:t>
            </a:r>
          </a:p>
        </p:txBody>
      </p:sp>
    </p:spTree>
    <p:extLst>
      <p:ext uri="{BB962C8B-B14F-4D97-AF65-F5344CB8AC3E}">
        <p14:creationId xmlns:p14="http://schemas.microsoft.com/office/powerpoint/2010/main" val="6013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28650" y="6075670"/>
            <a:ext cx="8188833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0" y="236350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r>
              <a:rPr lang="de-DE" sz="1800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2000" dirty="0"/>
              <a:t>Bilateral maxillary augmentation using CAD/CAM manufactured allogenic bone blocks for restoration of congenitally missing teeth: </a:t>
            </a:r>
            <a:br>
              <a:rPr lang="en-US" sz="2000" dirty="0"/>
            </a:br>
            <a:r>
              <a:rPr lang="en-US" sz="2000" dirty="0"/>
              <a:t>A case report</a:t>
            </a:r>
            <a:br>
              <a:rPr lang="en-US" sz="2000" b="1" dirty="0"/>
            </a:br>
            <a:r>
              <a:rPr lang="de-DE" sz="1600" dirty="0">
                <a:solidFill>
                  <a:srgbClr val="00B0F0"/>
                </a:solidFill>
              </a:rPr>
              <a:t>Blume et al. (2019) J. </a:t>
            </a:r>
            <a:r>
              <a:rPr lang="de-DE" sz="1600" dirty="0" err="1">
                <a:solidFill>
                  <a:srgbClr val="00B0F0"/>
                </a:solidFill>
              </a:rPr>
              <a:t>Esteth</a:t>
            </a:r>
            <a:r>
              <a:rPr lang="de-DE" sz="1600" dirty="0">
                <a:solidFill>
                  <a:srgbClr val="00B0F0"/>
                </a:solidFill>
              </a:rPr>
              <a:t>. Reg. </a:t>
            </a:r>
            <a:r>
              <a:rPr lang="de-DE" sz="1600" dirty="0" err="1">
                <a:solidFill>
                  <a:srgbClr val="00B0F0"/>
                </a:solidFill>
              </a:rPr>
              <a:t>Dent</a:t>
            </a:r>
            <a:r>
              <a:rPr lang="de-DE" sz="1600" dirty="0">
                <a:solidFill>
                  <a:srgbClr val="00B0F0"/>
                </a:solidFill>
              </a:rPr>
              <a:t>. (DOI: 10.1111/jerd.12454).</a:t>
            </a:r>
            <a:endParaRPr sz="14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251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Studiendesign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marL="244800" lvl="0" indent="-28440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Fallbericht</a:t>
            </a:r>
            <a:endParaRPr lang="en-US" sz="1600" dirty="0">
              <a:solidFill>
                <a:srgbClr val="1E1C11"/>
              </a:solidFill>
            </a:endParaRPr>
          </a:p>
          <a:p>
            <a:pPr marL="244800" lvl="0" indent="-28440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Individueller CAD/CAM gefräster </a:t>
            </a:r>
            <a:r>
              <a:rPr lang="de-DE" sz="1600" dirty="0" err="1">
                <a:solidFill>
                  <a:srgbClr val="1E1C11"/>
                </a:solidFill>
              </a:rPr>
              <a:t>maxgraft</a:t>
            </a:r>
            <a:r>
              <a:rPr lang="de-DE" sz="1600" baseline="30000" dirty="0">
                <a:solidFill>
                  <a:srgbClr val="1E1C11"/>
                </a:solidFill>
              </a:rPr>
              <a:t>®</a:t>
            </a:r>
            <a:r>
              <a:rPr lang="de-DE" sz="1600" dirty="0">
                <a:solidFill>
                  <a:srgbClr val="1E1C11"/>
                </a:solidFill>
              </a:rPr>
              <a:t> bonebuilder</a:t>
            </a:r>
          </a:p>
          <a:p>
            <a:pPr marL="244800" lvl="0" indent="-28440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Rekonstruktion von 2 großen ossären Defekten im Oberkiefer</a:t>
            </a:r>
          </a:p>
          <a:p>
            <a:pPr marL="0" lvl="0" indent="0">
              <a:lnSpc>
                <a:spcPct val="15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Ergebnis/Schlussfolgerung:</a:t>
            </a:r>
            <a:endParaRPr sz="1600" b="1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50000"/>
              </a:lnSpc>
              <a:spcBef>
                <a:spcPts val="600"/>
              </a:spcBef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Perfekt auf die Defektgeometrie abgestimmter Block</a:t>
            </a:r>
          </a:p>
          <a:p>
            <a:pPr marL="284400" lvl="0" indent="-284400">
              <a:lnSpc>
                <a:spcPct val="150000"/>
              </a:lnSpc>
              <a:spcBef>
                <a:spcPts val="0"/>
              </a:spcBef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Limitierte</a:t>
            </a:r>
            <a:r>
              <a:rPr lang="en-US" sz="1600" dirty="0">
                <a:solidFill>
                  <a:srgbClr val="1E1C11"/>
                </a:solidFill>
              </a:rPr>
              <a:t> Resorption</a:t>
            </a:r>
          </a:p>
          <a:p>
            <a:pPr marL="284400" lvl="0" indent="-284400">
              <a:lnSpc>
                <a:spcPct val="150000"/>
              </a:lnSpc>
              <a:spcBef>
                <a:spcPts val="0"/>
              </a:spcBef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Bildung von ausreichend mineralisiertem Knochen an beiden Stellen (+3,94/4,54 mm horizontal, +4,35/2,76 mm vertikal)</a:t>
            </a:r>
          </a:p>
          <a:p>
            <a:pPr marL="284400" lvl="0" indent="-284400">
              <a:lnSpc>
                <a:spcPct val="150000"/>
              </a:lnSpc>
              <a:spcBef>
                <a:spcPts val="0"/>
              </a:spcBef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Vereinfachte Restauration komplexer ausgedehnter knöcherner Defekte</a:t>
            </a:r>
            <a:endParaRPr lang="en-US" sz="1600" dirty="0">
              <a:solidFill>
                <a:srgbClr val="1E1C1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8650" y="5945209"/>
            <a:ext cx="757161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</a:t>
            </a:r>
            <a:r>
              <a:rPr lang="en-US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Weniger</a:t>
            </a:r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invasiv</a:t>
            </a:r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als</a:t>
            </a:r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autologe</a:t>
            </a:r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Knochenblöcke</a:t>
            </a:r>
            <a:endParaRPr lang="en-US" sz="1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 latinLnBrk="1" hangingPunct="0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Erstmalig Neubildung der kortikalen Schicht beobachtet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604" y="2817971"/>
            <a:ext cx="1778053" cy="16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28650" y="6086449"/>
            <a:ext cx="8112633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1" y="252883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r>
              <a:rPr lang="de-DE" sz="1800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2000" dirty="0"/>
              <a:t>Combination of Autologous Platelet-Rich Fibrin and Bone Graft : </a:t>
            </a:r>
            <a:br>
              <a:rPr lang="en-US" sz="2000" dirty="0"/>
            </a:br>
            <a:r>
              <a:rPr lang="en-US" sz="2000" dirty="0"/>
              <a:t>An Invaluable Option for Reconstruction of Segmental Mandibular Defects</a:t>
            </a:r>
            <a:br>
              <a:rPr lang="en-US" sz="2000" b="1" dirty="0"/>
            </a:br>
            <a:r>
              <a:rPr lang="de-DE" sz="1600" dirty="0">
                <a:solidFill>
                  <a:srgbClr val="00B0F0"/>
                </a:solidFill>
              </a:rPr>
              <a:t>David et al. (2013) Philipp. J. </a:t>
            </a:r>
            <a:r>
              <a:rPr lang="de-DE" sz="1600" dirty="0" err="1">
                <a:solidFill>
                  <a:srgbClr val="00B0F0"/>
                </a:solidFill>
              </a:rPr>
              <a:t>Otolaryng</a:t>
            </a:r>
            <a:r>
              <a:rPr lang="de-DE" sz="1600" dirty="0">
                <a:solidFill>
                  <a:srgbClr val="00B0F0"/>
                </a:solidFill>
              </a:rPr>
              <a:t>-Head &amp; Neck </a:t>
            </a:r>
            <a:r>
              <a:rPr lang="de-DE" sz="1600" dirty="0" err="1">
                <a:solidFill>
                  <a:srgbClr val="00B0F0"/>
                </a:solidFill>
              </a:rPr>
              <a:t>Surg</a:t>
            </a:r>
            <a:r>
              <a:rPr lang="de-DE" sz="1600" dirty="0">
                <a:solidFill>
                  <a:srgbClr val="00B0F0"/>
                </a:solidFill>
              </a:rPr>
              <a:t>.; 28(1):38–42.</a:t>
            </a:r>
            <a:endParaRPr sz="14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50" y="1712543"/>
            <a:ext cx="8112633" cy="4251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Studiendesign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lvl="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Fallbericht</a:t>
            </a:r>
            <a:endParaRPr lang="en-US" sz="1600" dirty="0">
              <a:solidFill>
                <a:srgbClr val="1E1C11"/>
              </a:solidFill>
            </a:endParaRP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Großer segmentierter Unterkieferdefekt, der mit Knochenblöcken in Kombination mit </a:t>
            </a:r>
            <a:r>
              <a:rPr lang="de-DE" sz="1600" dirty="0" err="1">
                <a:solidFill>
                  <a:srgbClr val="1E1C11"/>
                </a:solidFill>
              </a:rPr>
              <a:t>Platelet</a:t>
            </a:r>
            <a:r>
              <a:rPr lang="de-DE" sz="1600" dirty="0">
                <a:solidFill>
                  <a:srgbClr val="1E1C11"/>
                </a:solidFill>
              </a:rPr>
              <a:t> Rich Fibrin (PRF) behandelt wurde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Ergebnis/Schlussfolgerung:</a:t>
            </a:r>
            <a:endParaRPr sz="1600" b="1" dirty="0">
              <a:solidFill>
                <a:srgbClr val="1E1C11"/>
              </a:solidFill>
            </a:endParaRPr>
          </a:p>
          <a:p>
            <a:pPr lvl="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Ereignislose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Heilung</a:t>
            </a:r>
            <a:endParaRPr lang="en-US" sz="1600" dirty="0">
              <a:solidFill>
                <a:srgbClr val="1E1C11"/>
              </a:solidFill>
            </a:endParaRPr>
          </a:p>
          <a:p>
            <a:pPr lvl="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Keine Resorption nach 6 Monaten bei Panoramaröntgenaufnahmen</a:t>
            </a:r>
          </a:p>
          <a:p>
            <a:pPr lvl="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Histologisch: neues mineralisiertes Gewebe, bestehend aus </a:t>
            </a:r>
            <a:r>
              <a:rPr lang="de-DE" sz="1600" dirty="0" err="1">
                <a:solidFill>
                  <a:srgbClr val="1E1C11"/>
                </a:solidFill>
              </a:rPr>
              <a:t>Geflechtknochen</a:t>
            </a:r>
            <a:r>
              <a:rPr lang="de-DE" sz="1600" dirty="0">
                <a:solidFill>
                  <a:srgbClr val="1E1C11"/>
                </a:solidFill>
              </a:rPr>
              <a:t>, hoher Anzahl von Osteozyten und unregelmäßig angeordneten Faserbündeln in neuem Knochen</a:t>
            </a:r>
          </a:p>
          <a:p>
            <a:pPr lvl="0">
              <a:lnSpc>
                <a:spcPct val="10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Nach 26 Monaten vollständige Knochenregeneration und erfolgreiche Unterkieferrekonstruktion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8651" y="6196180"/>
            <a:ext cx="788670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</a:t>
            </a:r>
            <a:r>
              <a:rPr lang="en-US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Erfolgreiche</a:t>
            </a:r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Behandlung</a:t>
            </a:r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mit</a:t>
            </a:r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Knochenblöcken</a:t>
            </a:r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und PRF</a:t>
            </a:r>
          </a:p>
        </p:txBody>
      </p:sp>
    </p:spTree>
    <p:extLst>
      <p:ext uri="{BB962C8B-B14F-4D97-AF65-F5344CB8AC3E}">
        <p14:creationId xmlns:p14="http://schemas.microsoft.com/office/powerpoint/2010/main" val="33705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644814" y="827561"/>
            <a:ext cx="7886700" cy="5047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l" defTabSz="914400">
              <a:lnSpc>
                <a:spcPct val="90000"/>
              </a:lnSpc>
            </a:pPr>
            <a:r>
              <a:rPr lang="de-DE" cap="all" dirty="0">
                <a:solidFill>
                  <a:srgbClr val="999999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WISSENSCHAFTLICHE UND KLINISCHE EVIDENZ VON </a:t>
            </a:r>
            <a:r>
              <a:rPr lang="de-DE" cap="all" dirty="0" err="1">
                <a:solidFill>
                  <a:schemeClr val="bg1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maxgraft</a:t>
            </a:r>
            <a:r>
              <a:rPr lang="de-DE" cap="all" baseline="30000" dirty="0">
                <a:solidFill>
                  <a:schemeClr val="bg1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® </a:t>
            </a:r>
            <a:endParaRPr lang="de-DE" cap="all" dirty="0">
              <a:solidFill>
                <a:schemeClr val="bg1">
                  <a:lumMod val="50000"/>
                </a:schemeClr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 algn="l" defTabSz="914400">
              <a:lnSpc>
                <a:spcPct val="90000"/>
              </a:lnSpc>
            </a:pPr>
            <a:r>
              <a:rPr lang="de-DE" sz="3200" dirty="0">
                <a:solidFill>
                  <a:srgbClr val="1E1C11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Indikationen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endParaRPr lang="de-DE" sz="3200" dirty="0">
              <a:solidFill>
                <a:srgbClr val="00B0F0"/>
              </a:solidFill>
              <a:latin typeface="Arial Unicode MS" charset="0"/>
              <a:ea typeface="Arial Unicode MS" charset="0"/>
              <a:cs typeface="Arial Unicode MS" charset="0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de-DE" sz="3200" dirty="0">
                <a:solidFill>
                  <a:srgbClr val="00B0F0"/>
                </a:solidFill>
                <a:latin typeface="Arial Unicode MS" charset="0"/>
                <a:ea typeface="Arial Unicode MS" charset="0"/>
                <a:cs typeface="Arial Unicode MS" charset="0"/>
              </a:rPr>
              <a:t>Vision – neue Indikationen</a:t>
            </a:r>
            <a:br>
              <a:rPr lang="de-DE" sz="3200" dirty="0">
                <a:solidFill>
                  <a:srgbClr val="00B0F0"/>
                </a:solidFill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de-DE" sz="3200" dirty="0">
                <a:solidFill>
                  <a:srgbClr val="00B0F0"/>
                </a:solidFill>
                <a:latin typeface="Arial Unicode MS" charset="0"/>
                <a:ea typeface="Arial Unicode MS" charset="0"/>
                <a:cs typeface="Arial Unicode MS" charset="0"/>
              </a:rPr>
              <a:t>mit maxgraft</a:t>
            </a:r>
            <a:r>
              <a:rPr lang="de-DE" sz="3200" baseline="30000" dirty="0">
                <a:solidFill>
                  <a:srgbClr val="00B0F0"/>
                </a:solidFill>
                <a:latin typeface="Arial Unicode MS" charset="0"/>
                <a:ea typeface="Arial Unicode MS" charset="0"/>
                <a:cs typeface="Arial Unicode MS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1060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28650" y="6128936"/>
            <a:ext cx="8127873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40080" y="252711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2000" dirty="0"/>
              <a:t>Custom-milled individual allogenic bone grafts for alveolar cleft </a:t>
            </a:r>
            <a:r>
              <a:rPr lang="en-US" sz="2000" dirty="0" err="1"/>
              <a:t>osteoplasty</a:t>
            </a:r>
            <a:r>
              <a:rPr lang="de-DE" sz="1800" dirty="0"/>
              <a:t>–</a:t>
            </a:r>
            <a:r>
              <a:rPr lang="en-US" sz="2000" dirty="0"/>
              <a:t>A technical note</a:t>
            </a:r>
            <a:br>
              <a:rPr lang="en-US" sz="2000" b="1" dirty="0"/>
            </a:br>
            <a:r>
              <a:rPr lang="de-DE" sz="1600" dirty="0">
                <a:solidFill>
                  <a:srgbClr val="00B0F0"/>
                </a:solidFill>
              </a:rPr>
              <a:t>Otto et al. (2017) J. </a:t>
            </a:r>
            <a:r>
              <a:rPr lang="de-DE" sz="1600" dirty="0" err="1">
                <a:solidFill>
                  <a:srgbClr val="00B0F0"/>
                </a:solidFill>
              </a:rPr>
              <a:t>Craniomaxillofac</a:t>
            </a:r>
            <a:r>
              <a:rPr lang="de-DE" sz="1600" dirty="0">
                <a:solidFill>
                  <a:srgbClr val="00B0F0"/>
                </a:solidFill>
              </a:rPr>
              <a:t>. </a:t>
            </a:r>
            <a:r>
              <a:rPr lang="de-DE" sz="1600" dirty="0" err="1">
                <a:solidFill>
                  <a:srgbClr val="00B0F0"/>
                </a:solidFill>
              </a:rPr>
              <a:t>Surg</a:t>
            </a:r>
            <a:r>
              <a:rPr lang="de-DE" sz="1600" dirty="0">
                <a:solidFill>
                  <a:srgbClr val="00B0F0"/>
                </a:solidFill>
              </a:rPr>
              <a:t>.;</a:t>
            </a:r>
            <a:r>
              <a:rPr lang="pt-BR" sz="1600" dirty="0">
                <a:solidFill>
                  <a:srgbClr val="00B0F0"/>
                </a:solidFill>
              </a:rPr>
              <a:t> 45(12):1955.</a:t>
            </a:r>
            <a:endParaRPr sz="16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50" y="1688466"/>
            <a:ext cx="8004810" cy="4251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Studiendesign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Fallbericht</a:t>
            </a:r>
            <a:endParaRPr lang="en-US" sz="1600" dirty="0">
              <a:solidFill>
                <a:srgbClr val="1E1C11"/>
              </a:solidFill>
            </a:endParaRP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Individuell gefräster </a:t>
            </a:r>
            <a:r>
              <a:rPr lang="de-DE" sz="1600" dirty="0" err="1">
                <a:solidFill>
                  <a:srgbClr val="1E1C11"/>
                </a:solidFill>
              </a:rPr>
              <a:t>maxgraft</a:t>
            </a:r>
            <a:r>
              <a:rPr lang="de-DE" sz="1600" baseline="30000" dirty="0">
                <a:solidFill>
                  <a:srgbClr val="1E1C11"/>
                </a:solidFill>
              </a:rPr>
              <a:t> ®</a:t>
            </a:r>
            <a:r>
              <a:rPr lang="de-DE" sz="1600" dirty="0">
                <a:solidFill>
                  <a:srgbClr val="1E1C11"/>
                </a:solidFill>
              </a:rPr>
              <a:t> bonebuilder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Alveoläre Spaltosteoplastik</a:t>
            </a:r>
          </a:p>
          <a:p>
            <a:pPr marL="0" lvl="0" indent="0">
              <a:lnSpc>
                <a:spcPct val="15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Ergebnis/Schlussfolgerung:</a:t>
            </a:r>
            <a:endParaRPr sz="1600" b="1" dirty="0">
              <a:solidFill>
                <a:srgbClr val="1E1C11"/>
              </a:solidFill>
            </a:endParaRP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Ereignislose Heilung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Nach 6 Monaten gute Integration und nur leichte Resorption des Allografts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en-US" sz="1600" dirty="0">
                <a:solidFill>
                  <a:srgbClr val="1E1C11"/>
                </a:solidFill>
              </a:rPr>
              <a:t>Alternative </a:t>
            </a:r>
            <a:r>
              <a:rPr lang="en-US" sz="1600" dirty="0" err="1">
                <a:solidFill>
                  <a:srgbClr val="1E1C11"/>
                </a:solidFill>
              </a:rPr>
              <a:t>zur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Beckenkamm-Knochentransplantation</a:t>
            </a:r>
            <a:endParaRPr lang="en-US" sz="1600" dirty="0">
              <a:solidFill>
                <a:srgbClr val="1E1C11"/>
              </a:solidFill>
            </a:endParaRPr>
          </a:p>
          <a:p>
            <a:pPr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Erfolgreiche</a:t>
            </a:r>
            <a:r>
              <a:rPr lang="en-US" sz="1600" dirty="0">
                <a:solidFill>
                  <a:srgbClr val="1E1C11"/>
                </a:solidFill>
              </a:rPr>
              <a:t> a</a:t>
            </a:r>
            <a:r>
              <a:rPr lang="de-DE" sz="1600" dirty="0" err="1">
                <a:solidFill>
                  <a:srgbClr val="1E1C11"/>
                </a:solidFill>
              </a:rPr>
              <a:t>lveoläre</a:t>
            </a:r>
            <a:r>
              <a:rPr lang="de-DE" sz="1600" dirty="0">
                <a:solidFill>
                  <a:srgbClr val="1E1C11"/>
                </a:solidFill>
              </a:rPr>
              <a:t> Spaltosteoplastik</a:t>
            </a:r>
          </a:p>
          <a:p>
            <a:pPr lvl="0">
              <a:lnSpc>
                <a:spcPct val="150000"/>
              </a:lnSpc>
              <a:buFont typeface="Symbol" charset="2"/>
              <a:buChar char="-"/>
              <a:defRPr sz="1800"/>
            </a:pPr>
            <a:endParaRPr lang="en-US" sz="1600" dirty="0">
              <a:solidFill>
                <a:srgbClr val="1E1C1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8650" y="6139144"/>
            <a:ext cx="800481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Behandlungsalternative zu autologen Knochentransplantaten für die </a:t>
            </a:r>
            <a:r>
              <a:rPr lang="de-DE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Alveolarspalt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  </a:t>
            </a:r>
            <a:r>
              <a:rPr lang="de-DE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osteoplastik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  <p:pic>
        <p:nvPicPr>
          <p:cNvPr id="7" name="Grafi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"/>
          <a:stretch/>
        </p:blipFill>
        <p:spPr bwMode="auto">
          <a:xfrm>
            <a:off x="5573755" y="1862545"/>
            <a:ext cx="3371850" cy="1874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13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28650" y="6024367"/>
            <a:ext cx="8127873" cy="590195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0" y="237081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defTabSz="557784">
              <a:defRPr sz="1800"/>
            </a:pPr>
            <a:r>
              <a:rPr lang="de-DE" cap="all" dirty="0">
                <a:solidFill>
                  <a:srgbClr val="999999"/>
                </a:solidFill>
              </a:rPr>
              <a:t>WISSENSCHAFTLICHE UND KLINISCHE EVIDENZ VON </a:t>
            </a:r>
            <a:r>
              <a:rPr lang="de-DE" sz="1800" cap="all" dirty="0" err="1">
                <a:solidFill>
                  <a:schemeClr val="bg1">
                    <a:lumMod val="50000"/>
                  </a:schemeClr>
                </a:solidFill>
              </a:rPr>
              <a:t>maxgraft</a:t>
            </a:r>
            <a:r>
              <a:rPr lang="de-DE" sz="1800" cap="all" baseline="300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br>
              <a:rPr lang="de-DE" sz="1100" baseline="30000" dirty="0">
                <a:solidFill>
                  <a:schemeClr val="tx2"/>
                </a:solidFill>
              </a:rPr>
            </a:br>
            <a:r>
              <a:rPr lang="en-US" sz="1800" dirty="0"/>
              <a:t>Reconstruction of a Unilateral Alveolar Cleft Using a Customized Allogenic Bone Block and Subsequent Dental Implant Placement in an Adult Patient</a:t>
            </a:r>
            <a:br>
              <a:rPr lang="en-US" sz="2000" b="1" dirty="0"/>
            </a:br>
            <a:r>
              <a:rPr lang="de-DE" sz="1600" dirty="0">
                <a:solidFill>
                  <a:srgbClr val="00B0F0"/>
                </a:solidFill>
              </a:rPr>
              <a:t>Blume et al. (2019) J. Oral. </a:t>
            </a:r>
            <a:r>
              <a:rPr lang="de-DE" sz="1600" dirty="0" err="1">
                <a:solidFill>
                  <a:srgbClr val="00B0F0"/>
                </a:solidFill>
              </a:rPr>
              <a:t>Maxilofac</a:t>
            </a:r>
            <a:r>
              <a:rPr lang="de-DE" sz="1600" dirty="0">
                <a:solidFill>
                  <a:srgbClr val="00B0F0"/>
                </a:solidFill>
              </a:rPr>
              <a:t>. </a:t>
            </a:r>
            <a:r>
              <a:rPr lang="de-DE" sz="1600" dirty="0" err="1">
                <a:solidFill>
                  <a:srgbClr val="00B0F0"/>
                </a:solidFill>
              </a:rPr>
              <a:t>Surg</a:t>
            </a:r>
            <a:r>
              <a:rPr lang="de-DE" sz="1600" dirty="0">
                <a:solidFill>
                  <a:srgbClr val="00B0F0"/>
                </a:solidFill>
              </a:rPr>
              <a:t>.(</a:t>
            </a:r>
            <a:r>
              <a:rPr lang="en-US" sz="1600" dirty="0" err="1">
                <a:solidFill>
                  <a:srgbClr val="00B0F0"/>
                </a:solidFill>
              </a:rPr>
              <a:t>doi</a:t>
            </a:r>
            <a:r>
              <a:rPr lang="en-US" sz="1600" dirty="0">
                <a:solidFill>
                  <a:srgbClr val="00B0F0"/>
                </a:solidFill>
              </a:rPr>
              <a:t>: 10.1016/j.joms.2019.05.021).</a:t>
            </a:r>
            <a:endParaRPr sz="1600" dirty="0">
              <a:solidFill>
                <a:srgbClr val="00B0F0"/>
              </a:solidFill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28650" y="1688466"/>
            <a:ext cx="5581650" cy="4251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SzTx/>
              <a:buFontTx/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Studiendesign</a:t>
            </a:r>
            <a:r>
              <a:rPr sz="1600" b="1" dirty="0">
                <a:solidFill>
                  <a:srgbClr val="1E1C11"/>
                </a:solidFill>
              </a:rPr>
              <a:t>:</a:t>
            </a: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Fallbericht</a:t>
            </a:r>
            <a:endParaRPr lang="en-US" sz="1600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maxgraft</a:t>
            </a:r>
            <a:r>
              <a:rPr lang="de-DE" sz="1600" baseline="30000" dirty="0">
                <a:solidFill>
                  <a:srgbClr val="1E1C11"/>
                </a:solidFill>
              </a:rPr>
              <a:t>®</a:t>
            </a:r>
            <a:r>
              <a:rPr lang="de-DE" sz="1600" dirty="0">
                <a:solidFill>
                  <a:srgbClr val="1E1C11"/>
                </a:solidFill>
              </a:rPr>
              <a:t> bonebuilder in GBR zur Rekonstruktion einer unilateralen </a:t>
            </a:r>
            <a:r>
              <a:rPr lang="de-DE" sz="1600" dirty="0" err="1">
                <a:solidFill>
                  <a:srgbClr val="1E1C11"/>
                </a:solidFill>
              </a:rPr>
              <a:t>Alveolarspalte</a:t>
            </a:r>
            <a:endParaRPr lang="de-DE" sz="1600" dirty="0">
              <a:solidFill>
                <a:srgbClr val="1E1C11"/>
              </a:solidFill>
            </a:endParaRPr>
          </a:p>
          <a:p>
            <a:pPr marL="0" lvl="0" indent="0">
              <a:lnSpc>
                <a:spcPct val="150000"/>
              </a:lnSpc>
              <a:buNone/>
              <a:defRPr sz="1800"/>
            </a:pPr>
            <a:r>
              <a:rPr lang="de-DE" sz="1600" b="1" dirty="0">
                <a:solidFill>
                  <a:srgbClr val="1E1C11"/>
                </a:solidFill>
              </a:rPr>
              <a:t>Ergebnis/Schlussfolgerung:</a:t>
            </a:r>
            <a:endParaRPr sz="1600" b="1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Nach</a:t>
            </a:r>
            <a:r>
              <a:rPr lang="en-US" sz="1600" dirty="0">
                <a:solidFill>
                  <a:srgbClr val="1E1C11"/>
                </a:solidFill>
              </a:rPr>
              <a:t> 6 </a:t>
            </a:r>
            <a:r>
              <a:rPr lang="en-US" sz="1600" dirty="0" err="1">
                <a:solidFill>
                  <a:srgbClr val="1E1C11"/>
                </a:solidFill>
              </a:rPr>
              <a:t>Monate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erfolgreiche</a:t>
            </a:r>
            <a:r>
              <a:rPr lang="en-US" sz="1600" dirty="0">
                <a:solidFill>
                  <a:srgbClr val="1E1C11"/>
                </a:solidFill>
              </a:rPr>
              <a:t> </a:t>
            </a:r>
            <a:r>
              <a:rPr lang="en-US" sz="1600" dirty="0" err="1">
                <a:solidFill>
                  <a:srgbClr val="1E1C11"/>
                </a:solidFill>
              </a:rPr>
              <a:t>Implantatinsertion</a:t>
            </a:r>
            <a:endParaRPr lang="en-US" sz="1600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de-DE" sz="1600" dirty="0">
                <a:solidFill>
                  <a:srgbClr val="1E1C11"/>
                </a:solidFill>
              </a:rPr>
              <a:t>Hohe Volumenstabilität bei idealer Integration und </a:t>
            </a:r>
            <a:r>
              <a:rPr lang="de-DE" sz="1600" dirty="0" err="1">
                <a:solidFill>
                  <a:srgbClr val="1E1C11"/>
                </a:solidFill>
              </a:rPr>
              <a:t>Revaskularisierung</a:t>
            </a:r>
            <a:endParaRPr lang="de-DE" sz="1600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50000"/>
              </a:lnSpc>
              <a:buFont typeface="Symbol" charset="2"/>
              <a:buChar char="-"/>
              <a:defRPr sz="1800"/>
            </a:pPr>
            <a:r>
              <a:rPr lang="en-US" sz="1600" dirty="0" err="1">
                <a:solidFill>
                  <a:srgbClr val="1E1C11"/>
                </a:solidFill>
              </a:rPr>
              <a:t>Ästhetische</a:t>
            </a:r>
            <a:r>
              <a:rPr lang="en-US" sz="1600" dirty="0">
                <a:solidFill>
                  <a:srgbClr val="1E1C11"/>
                </a:solidFill>
              </a:rPr>
              <a:t> Rehabilitation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8650" y="6057618"/>
            <a:ext cx="78867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Behandlungsalternative zu autologen Knochentransplantaten für die </a:t>
            </a:r>
            <a:r>
              <a:rPr lang="de-DE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Alveolarspalt</a:t>
            </a:r>
            <a:r>
              <a:rPr lang="de-DE" sz="1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  </a:t>
            </a:r>
            <a:r>
              <a:rPr lang="de-DE" sz="16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osteoplastik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877" y="1950721"/>
            <a:ext cx="2399805" cy="172211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31" y="4052159"/>
            <a:ext cx="2206695" cy="169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644814" y="960423"/>
            <a:ext cx="7886700" cy="152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de-DE" sz="38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  <a:sym typeface="Arial Unicode MS"/>
              </a:rPr>
              <a:t>6</a:t>
            </a:r>
            <a:r>
              <a:rPr sz="38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  <a:sym typeface="Arial Unicode MS"/>
              </a:rPr>
              <a:t>. </a:t>
            </a:r>
            <a:r>
              <a:rPr lang="de-DE" sz="38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Bilder von </a:t>
            </a:r>
            <a:r>
              <a:rPr lang="de-DE" sz="3800" dirty="0" err="1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maxgraft</a:t>
            </a:r>
            <a:r>
              <a:rPr lang="de-DE" sz="3800" baseline="300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0206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7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28650" y="116800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dirty="0">
                <a:solidFill>
                  <a:schemeClr val="tx2"/>
                </a:solidFill>
              </a:rPr>
              <a:t>GRUNDLAGEN</a:t>
            </a:r>
            <a:br>
              <a:rPr lang="de-DE" b="1" dirty="0">
                <a:solidFill>
                  <a:schemeClr val="bg2"/>
                </a:solidFill>
              </a:rPr>
            </a:br>
            <a:r>
              <a:rPr lang="de-DE" sz="3200" dirty="0">
                <a:solidFill>
                  <a:srgbClr val="1E1C11"/>
                </a:solidFill>
              </a:rPr>
              <a:t>maxgraft</a:t>
            </a:r>
            <a:r>
              <a:rPr sz="3200" baseline="30000" dirty="0">
                <a:solidFill>
                  <a:srgbClr val="1E1C11"/>
                </a:solidFill>
              </a:rPr>
              <a:t>®</a:t>
            </a:r>
            <a:r>
              <a:rPr lang="de-DE" dirty="0">
                <a:solidFill>
                  <a:srgbClr val="1E1C11"/>
                </a:solidFill>
              </a:rPr>
              <a:t> </a:t>
            </a:r>
            <a:r>
              <a:rPr sz="3200" dirty="0">
                <a:solidFill>
                  <a:srgbClr val="1E1C11"/>
                </a:solidFill>
              </a:rPr>
              <a:t>– </a:t>
            </a:r>
            <a:r>
              <a:rPr lang="de-DE" sz="3200" dirty="0">
                <a:solidFill>
                  <a:srgbClr val="1E1C11"/>
                </a:solidFill>
              </a:rPr>
              <a:t>Rechtslage</a:t>
            </a:r>
            <a:endParaRPr sz="3200" dirty="0">
              <a:solidFill>
                <a:srgbClr val="1E1C11"/>
              </a:solidFill>
            </a:endParaRP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627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4400" lvl="0" indent="-284400">
              <a:lnSpc>
                <a:spcPct val="150000"/>
              </a:lnSpc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sz="1800" dirty="0">
                <a:solidFill>
                  <a:srgbClr val="1E1C11"/>
                </a:solidFill>
              </a:rPr>
              <a:t>Per Gesetz Arzneimittel in Deutschland: </a:t>
            </a:r>
          </a:p>
          <a:p>
            <a:pPr marL="265113" lvl="0" indent="0">
              <a:lnSpc>
                <a:spcPct val="150000"/>
              </a:lnSpc>
              <a:spcBef>
                <a:spcPts val="600"/>
              </a:spcBef>
              <a:buClr>
                <a:srgbClr val="1E1C11"/>
              </a:buClr>
              <a:buNone/>
              <a:defRPr sz="1800"/>
            </a:pPr>
            <a:r>
              <a:rPr lang="de-DE" sz="1800" dirty="0">
                <a:solidFill>
                  <a:srgbClr val="1E1C11"/>
                </a:solidFill>
              </a:rPr>
              <a:t>Reguliert durch das Deutsche Arzneimittelgesetz (AMG) </a:t>
            </a:r>
          </a:p>
          <a:p>
            <a:pPr marL="265113" lvl="0" indent="0">
              <a:lnSpc>
                <a:spcPct val="150000"/>
              </a:lnSpc>
              <a:buClr>
                <a:srgbClr val="1E1C11"/>
              </a:buClr>
              <a:buNone/>
              <a:defRPr sz="1800"/>
            </a:pPr>
            <a:r>
              <a:rPr lang="de-DE" sz="1800" dirty="0">
                <a:solidFill>
                  <a:srgbClr val="1E1C11"/>
                </a:solidFill>
              </a:rPr>
              <a:t>registriert beim Paul-Ehrlich-Institut (PEI.H.11671.01.1; PEI.H.11672.01.1)</a:t>
            </a:r>
          </a:p>
          <a:p>
            <a:pPr marL="284400" lvl="0" indent="-284400">
              <a:lnSpc>
                <a:spcPct val="150000"/>
              </a:lnSpc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sz="1800" dirty="0">
                <a:solidFill>
                  <a:srgbClr val="1E1C11"/>
                </a:solidFill>
              </a:rPr>
              <a:t>Eingestuft als Klasse III Medizinprodukt durch EU Verordnung 2017/745 und Direktive 2004/23/EC</a:t>
            </a:r>
          </a:p>
          <a:p>
            <a:pPr marL="284400" lvl="0" indent="-284400">
              <a:lnSpc>
                <a:spcPct val="150000"/>
              </a:lnSpc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sz="1800" dirty="0">
                <a:solidFill>
                  <a:srgbClr val="1E1C11"/>
                </a:solidFill>
              </a:rPr>
              <a:t>In Deutschland zugelassen seit 2014</a:t>
            </a:r>
            <a:endParaRPr sz="1800" dirty="0">
              <a:solidFill>
                <a:srgbClr val="1E1C11"/>
              </a:solidFill>
            </a:endParaRPr>
          </a:p>
          <a:p>
            <a:pPr marL="284400" lvl="0" indent="-284400">
              <a:lnSpc>
                <a:spcPct val="150000"/>
              </a:lnSpc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sz="1800" dirty="0">
                <a:solidFill>
                  <a:srgbClr val="1E1C11"/>
                </a:solidFill>
              </a:rPr>
              <a:t>&gt;32 000 mal weltweit verkauft </a:t>
            </a:r>
            <a:r>
              <a:rPr sz="1800" dirty="0">
                <a:solidFill>
                  <a:srgbClr val="1E1C11"/>
                </a:solidFill>
              </a:rPr>
              <a:t>(</a:t>
            </a:r>
            <a:r>
              <a:rPr lang="de-DE" sz="1800" dirty="0">
                <a:solidFill>
                  <a:srgbClr val="1E1C11"/>
                </a:solidFill>
              </a:rPr>
              <a:t>Stand </a:t>
            </a:r>
            <a:r>
              <a:rPr sz="1800" dirty="0">
                <a:solidFill>
                  <a:srgbClr val="1E1C11"/>
                </a:solidFill>
              </a:rPr>
              <a:t>201</a:t>
            </a:r>
            <a:r>
              <a:rPr lang="de-DE" sz="1800" dirty="0">
                <a:solidFill>
                  <a:srgbClr val="1E1C11"/>
                </a:solidFill>
              </a:rPr>
              <a:t>7</a:t>
            </a:r>
            <a:r>
              <a:rPr sz="1800" dirty="0">
                <a:solidFill>
                  <a:srgbClr val="1E1C11"/>
                </a:solidFill>
              </a:rPr>
              <a:t>)</a:t>
            </a:r>
          </a:p>
          <a:p>
            <a:pPr marL="284400" lvl="0" indent="-284400">
              <a:lnSpc>
                <a:spcPct val="150000"/>
              </a:lnSpc>
              <a:buClr>
                <a:srgbClr val="1E1C11"/>
              </a:buClr>
              <a:buFont typeface="Symbol" panose="05050102010706020507" pitchFamily="18" charset="2"/>
              <a:buChar char="-"/>
              <a:defRPr sz="1800"/>
            </a:pPr>
            <a:r>
              <a:rPr lang="de-DE" sz="1800" dirty="0">
                <a:solidFill>
                  <a:srgbClr val="1E1C11"/>
                </a:solidFill>
              </a:rPr>
              <a:t>Bisher kein produktbezogener Rückruf</a:t>
            </a:r>
            <a:endParaRPr sz="1800" dirty="0">
              <a:solidFill>
                <a:srgbClr val="1E1C1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3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97"/>
            <a:ext cx="9144000" cy="663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2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628650" y="577912"/>
            <a:ext cx="7886700" cy="569286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br>
              <a:rPr lang="de-DE" b="1" dirty="0">
                <a:solidFill>
                  <a:schemeClr val="tx2"/>
                </a:solidFill>
              </a:rPr>
            </a:br>
            <a:br>
              <a:rPr lang="de-DE" b="1" dirty="0">
                <a:solidFill>
                  <a:schemeClr val="tx2"/>
                </a:solidFill>
              </a:rPr>
            </a:br>
            <a:r>
              <a:rPr lang="de-DE" sz="3200" dirty="0">
                <a:solidFill>
                  <a:srgbClr val="1E1C11"/>
                </a:solidFill>
              </a:rPr>
              <a:t>Bilder auf Anfrage</a:t>
            </a:r>
            <a:endParaRPr sz="3200" dirty="0">
              <a:solidFill>
                <a:srgbClr val="1E1C11"/>
              </a:solidFill>
            </a:endParaRPr>
          </a:p>
          <a:p>
            <a:pPr lvl="0">
              <a:defRPr sz="1800"/>
            </a:pPr>
            <a:endParaRPr sz="3200" dirty="0">
              <a:solidFill>
                <a:srgbClr val="1E1C11"/>
              </a:solidFill>
            </a:endParaRPr>
          </a:p>
          <a:p>
            <a:pPr lvl="0" algn="ctr"/>
            <a:br>
              <a:rPr lang="de-DE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de-DE" sz="28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maxgraft</a:t>
            </a:r>
            <a:r>
              <a:rPr lang="de-DE" sz="2800" baseline="300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®</a:t>
            </a:r>
            <a:r>
              <a:rPr lang="de-DE" sz="28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br>
              <a:rPr lang="de-DE" sz="28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de-DE" sz="2800" dirty="0">
                <a:solidFill>
                  <a:srgbClr val="1E1C11"/>
                </a:solidFill>
                <a:latin typeface="Arial Unicode MS" charset="0"/>
                <a:ea typeface="Arial Unicode MS" charset="0"/>
                <a:cs typeface="Arial Unicode MS" charset="0"/>
              </a:rPr>
              <a:t>REM Bilder</a:t>
            </a:r>
            <a:endParaRPr lang="de-DE" dirty="0">
              <a:solidFill>
                <a:srgbClr val="1E1C11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3" name="Eingebuchteter Richtungspfeil 2"/>
          <p:cNvSpPr/>
          <p:nvPr/>
        </p:nvSpPr>
        <p:spPr>
          <a:xfrm>
            <a:off x="4009292" y="3599340"/>
            <a:ext cx="1597891" cy="1440873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97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Danke</a:t>
            </a:r>
            <a:endParaRPr lang="en-US" dirty="0"/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B9E8D6F0-E451-B040-94DD-033EBCA41A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39791301-6FD8-4CA5-ACDC-A3D24B6F80E5}"/>
              </a:ext>
            </a:extLst>
          </p:cNvPr>
          <p:cNvSpPr txBox="1">
            <a:spLocks/>
          </p:cNvSpPr>
          <p:nvPr/>
        </p:nvSpPr>
        <p:spPr>
          <a:xfrm>
            <a:off x="431800" y="3895615"/>
            <a:ext cx="1932724" cy="10302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 lang="de-DE" sz="1050" b="0" i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 lang="de-DE" sz="1600" b="0" i="0" kern="1200" baseline="0">
                <a:solidFill>
                  <a:srgbClr val="9B9C9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 lang="de-DE" sz="1600" b="0" i="0" kern="1200" baseline="0">
                <a:solidFill>
                  <a:srgbClr val="9B9C9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 lang="de-DE" sz="1600" b="0" i="0" kern="1200" baseline="0">
                <a:solidFill>
                  <a:srgbClr val="9B9C9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 lang="de-DE" sz="1600" kern="1200" baseline="0">
                <a:solidFill>
                  <a:srgbClr val="9B9C9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buClr>
                <a:srgbClr val="585857"/>
              </a:buClr>
              <a:defRPr/>
            </a:pPr>
            <a:r>
              <a:rPr lang="de-DE" sz="1051" dirty="0">
                <a:solidFill>
                  <a:srgbClr val="FFFFFF"/>
                </a:solidFill>
              </a:rPr>
              <a:t>Vertrieb durch:</a:t>
            </a:r>
          </a:p>
          <a:p>
            <a:pPr defTabSz="457189">
              <a:buClr>
                <a:srgbClr val="585857"/>
              </a:buClr>
              <a:defRPr/>
            </a:pPr>
            <a:r>
              <a:rPr lang="de-DE" sz="1051" dirty="0">
                <a:solidFill>
                  <a:srgbClr val="FFFFFF"/>
                </a:solidFill>
              </a:rPr>
              <a:t>Straumann GmbH</a:t>
            </a:r>
          </a:p>
          <a:p>
            <a:pPr defTabSz="457189">
              <a:buClr>
                <a:srgbClr val="585857"/>
              </a:buClr>
              <a:defRPr/>
            </a:pPr>
            <a:r>
              <a:rPr lang="de-DE" sz="1051" dirty="0">
                <a:solidFill>
                  <a:srgbClr val="FFFFFF"/>
                </a:solidFill>
              </a:rPr>
              <a:t>Heinrich-von-Stephan Straße 21</a:t>
            </a:r>
          </a:p>
          <a:p>
            <a:pPr defTabSz="457189">
              <a:buClr>
                <a:srgbClr val="585857"/>
              </a:buClr>
              <a:defRPr/>
            </a:pPr>
            <a:r>
              <a:rPr lang="de-DE" sz="1051" dirty="0">
                <a:solidFill>
                  <a:srgbClr val="FFFFFF"/>
                </a:solidFill>
              </a:rPr>
              <a:t>DE- 79100 Freiburg</a:t>
            </a:r>
          </a:p>
          <a:p>
            <a:pPr defTabSz="457189">
              <a:buClr>
                <a:srgbClr val="585857"/>
              </a:buClr>
              <a:defRPr/>
            </a:pPr>
            <a:r>
              <a:rPr lang="de-DE" sz="1051" dirty="0">
                <a:solidFill>
                  <a:srgbClr val="FFFFFF"/>
                </a:solidFill>
              </a:rPr>
              <a:t>Tel.: 0761/ 45010</a:t>
            </a:r>
          </a:p>
          <a:p>
            <a:pPr defTabSz="457189">
              <a:buClr>
                <a:srgbClr val="585857"/>
              </a:buClr>
              <a:defRPr/>
            </a:pPr>
            <a:r>
              <a:rPr lang="de-DE" sz="1051" dirty="0">
                <a:solidFill>
                  <a:srgbClr val="FFFFFF"/>
                </a:solidFill>
              </a:rPr>
              <a:t>Fax: 0761/ 4501 149</a:t>
            </a:r>
          </a:p>
          <a:p>
            <a:pPr defTabSz="457189">
              <a:buClr>
                <a:srgbClr val="585857"/>
              </a:buClr>
              <a:defRPr/>
            </a:pPr>
            <a:r>
              <a:rPr lang="de-DE" sz="1051" dirty="0">
                <a:solidFill>
                  <a:srgbClr val="FFFFFF"/>
                </a:solidFill>
              </a:rPr>
              <a:t>www.straumann.de</a:t>
            </a:r>
          </a:p>
          <a:p>
            <a:pPr defTabSz="457189">
              <a:buClr>
                <a:srgbClr val="585857"/>
              </a:buClr>
              <a:defRPr/>
            </a:pPr>
            <a:endParaRPr lang="de-DE" sz="10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9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28650" y="124615"/>
            <a:ext cx="78867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dirty="0">
                <a:solidFill>
                  <a:schemeClr val="tx2"/>
                </a:solidFill>
              </a:rPr>
              <a:t>GRUNDLAGEN</a:t>
            </a:r>
            <a:br>
              <a:rPr lang="de-DE" b="1" dirty="0">
                <a:solidFill>
                  <a:schemeClr val="tx2"/>
                </a:solidFill>
              </a:rPr>
            </a:br>
            <a:r>
              <a:rPr lang="de-DE" sz="3200" dirty="0">
                <a:solidFill>
                  <a:srgbClr val="1E1C11"/>
                </a:solidFill>
              </a:rPr>
              <a:t>maxgraft</a:t>
            </a:r>
            <a:r>
              <a:rPr sz="3200" baseline="30000" dirty="0">
                <a:solidFill>
                  <a:srgbClr val="1E1C11"/>
                </a:solidFill>
              </a:rPr>
              <a:t>®</a:t>
            </a:r>
            <a:r>
              <a:rPr lang="de-DE" sz="3200" dirty="0">
                <a:solidFill>
                  <a:srgbClr val="1E1C11"/>
                </a:solidFill>
              </a:rPr>
              <a:t> </a:t>
            </a:r>
            <a:r>
              <a:rPr sz="3200" dirty="0">
                <a:solidFill>
                  <a:srgbClr val="1E1C11"/>
                </a:solidFill>
              </a:rPr>
              <a:t>– </a:t>
            </a:r>
            <a:r>
              <a:rPr lang="de-DE" sz="3200" dirty="0">
                <a:solidFill>
                  <a:srgbClr val="1E1C11"/>
                </a:solidFill>
              </a:rPr>
              <a:t>klinische I</a:t>
            </a:r>
            <a:r>
              <a:rPr sz="3200" dirty="0" err="1">
                <a:solidFill>
                  <a:srgbClr val="1E1C11"/>
                </a:solidFill>
              </a:rPr>
              <a:t>ndi</a:t>
            </a:r>
            <a:r>
              <a:rPr lang="de-DE" sz="3200" dirty="0">
                <a:solidFill>
                  <a:srgbClr val="1E1C11"/>
                </a:solidFill>
              </a:rPr>
              <a:t>k</a:t>
            </a:r>
            <a:r>
              <a:rPr sz="3200" dirty="0" err="1">
                <a:solidFill>
                  <a:srgbClr val="1E1C11"/>
                </a:solidFill>
              </a:rPr>
              <a:t>ation</a:t>
            </a:r>
            <a:r>
              <a:rPr lang="de-DE" sz="3200" dirty="0">
                <a:solidFill>
                  <a:srgbClr val="1E1C11"/>
                </a:solidFill>
              </a:rPr>
              <a:t>en</a:t>
            </a:r>
            <a:endParaRPr sz="3200" dirty="0">
              <a:solidFill>
                <a:srgbClr val="1E1C11"/>
              </a:solidFill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628650" y="1763105"/>
            <a:ext cx="7886700" cy="462771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SzTx/>
              <a:buFontTx/>
              <a:buNone/>
              <a:defRPr sz="1800"/>
            </a:pPr>
            <a:r>
              <a:rPr lang="de-DE" dirty="0">
                <a:solidFill>
                  <a:srgbClr val="1E1C11"/>
                </a:solidFill>
              </a:rPr>
              <a:t>Implantiert als Ersatz für fehlendes oder unzureichendes Knochengewebe oder zum Auffüllen oder Stabilisieren von Knochendefekten</a:t>
            </a:r>
          </a:p>
          <a:p>
            <a:pPr marL="0" lvl="0" indent="0">
              <a:spcBef>
                <a:spcPts val="0"/>
              </a:spcBef>
              <a:buSzTx/>
              <a:buFontTx/>
              <a:buNone/>
              <a:defRPr sz="1800"/>
            </a:pPr>
            <a:endParaRPr lang="de-DE" sz="2000" dirty="0">
              <a:solidFill>
                <a:srgbClr val="1E1C11"/>
              </a:solidFill>
            </a:endParaRPr>
          </a:p>
          <a:p>
            <a:pPr marL="284400" lvl="1" indent="-284400">
              <a:buSzTx/>
              <a:buFont typeface="Symbol" panose="05050102010706020507" pitchFamily="18" charset="2"/>
              <a:buChar char="-"/>
              <a:defRPr sz="1800"/>
            </a:pPr>
            <a:r>
              <a:rPr lang="de-DE" dirty="0">
                <a:solidFill>
                  <a:srgbClr val="1E1C11"/>
                </a:solidFill>
              </a:rPr>
              <a:t>Regeneration von parodontalen Knochendefekten</a:t>
            </a:r>
          </a:p>
          <a:p>
            <a:pPr marL="284400" lvl="1" indent="-284400">
              <a:buSzTx/>
              <a:buFont typeface="Symbol" panose="05050102010706020507" pitchFamily="18" charset="2"/>
              <a:buChar char="-"/>
              <a:defRPr sz="1800"/>
            </a:pPr>
            <a:r>
              <a:rPr lang="de-DE" dirty="0">
                <a:solidFill>
                  <a:srgbClr val="1E1C11"/>
                </a:solidFill>
              </a:rPr>
              <a:t>Regeneration von </a:t>
            </a:r>
            <a:r>
              <a:rPr lang="de-DE" dirty="0" err="1">
                <a:solidFill>
                  <a:srgbClr val="1E1C11"/>
                </a:solidFill>
              </a:rPr>
              <a:t>Furkationsdefekten</a:t>
            </a:r>
            <a:endParaRPr lang="de-DE" dirty="0">
              <a:solidFill>
                <a:srgbClr val="1E1C11"/>
              </a:solidFill>
            </a:endParaRPr>
          </a:p>
          <a:p>
            <a:pPr marL="284400" lvl="1" indent="-284400">
              <a:buSzTx/>
              <a:buFont typeface="Symbol" panose="05050102010706020507" pitchFamily="18" charset="2"/>
              <a:buChar char="-"/>
              <a:defRPr sz="1800"/>
            </a:pPr>
            <a:r>
              <a:rPr lang="de-DE" dirty="0">
                <a:solidFill>
                  <a:srgbClr val="1E1C11"/>
                </a:solidFill>
              </a:rPr>
              <a:t>Regeneration nach Zysten und Wurzelspitzenresektionen</a:t>
            </a:r>
          </a:p>
          <a:p>
            <a:pPr marL="284400" lvl="1" indent="-284400">
              <a:buSzTx/>
              <a:buFont typeface="Symbol" panose="05050102010706020507" pitchFamily="18" charset="2"/>
              <a:buChar char="-"/>
              <a:defRPr sz="1800"/>
            </a:pPr>
            <a:r>
              <a:rPr lang="de-DE" dirty="0">
                <a:solidFill>
                  <a:srgbClr val="1E1C11"/>
                </a:solidFill>
              </a:rPr>
              <a:t>Regeneration von Extraktionsalveolen</a:t>
            </a:r>
          </a:p>
          <a:p>
            <a:pPr marL="284400" lvl="1" indent="-284400">
              <a:buSzTx/>
              <a:buFont typeface="Symbol" panose="05050102010706020507" pitchFamily="18" charset="2"/>
              <a:buChar char="-"/>
              <a:defRPr sz="1800"/>
            </a:pPr>
            <a:r>
              <a:rPr lang="de-DE" dirty="0">
                <a:solidFill>
                  <a:srgbClr val="1E1C11"/>
                </a:solidFill>
              </a:rPr>
              <a:t>Regeneration von Lücken zwischen </a:t>
            </a:r>
            <a:r>
              <a:rPr lang="de-DE" dirty="0" err="1">
                <a:solidFill>
                  <a:srgbClr val="1E1C11"/>
                </a:solidFill>
              </a:rPr>
              <a:t>Alveolenwand</a:t>
            </a:r>
            <a:r>
              <a:rPr lang="de-DE" dirty="0">
                <a:solidFill>
                  <a:srgbClr val="1E1C11"/>
                </a:solidFill>
              </a:rPr>
              <a:t> und Dentalimplantaten</a:t>
            </a:r>
          </a:p>
          <a:p>
            <a:pPr marL="284400" lvl="1" indent="-284400">
              <a:buSzTx/>
              <a:buFont typeface="Symbol" panose="05050102010706020507" pitchFamily="18" charset="2"/>
              <a:buChar char="-"/>
              <a:defRPr sz="1800"/>
            </a:pPr>
            <a:r>
              <a:rPr lang="de-DE" dirty="0">
                <a:solidFill>
                  <a:srgbClr val="1E1C11"/>
                </a:solidFill>
              </a:rPr>
              <a:t>Regeneration von Lücken um Blocktransplantate</a:t>
            </a:r>
          </a:p>
          <a:p>
            <a:pPr marL="284400" lvl="1" indent="-284400">
              <a:buSzTx/>
              <a:buFont typeface="Symbol" panose="05050102010706020507" pitchFamily="18" charset="2"/>
              <a:buChar char="-"/>
              <a:defRPr sz="1800"/>
            </a:pPr>
            <a:r>
              <a:rPr lang="de-DE" dirty="0">
                <a:solidFill>
                  <a:srgbClr val="1E1C11"/>
                </a:solidFill>
              </a:rPr>
              <a:t>Horizontale Augmentation von Kieferkämmen</a:t>
            </a:r>
          </a:p>
          <a:p>
            <a:pPr marL="284400" lvl="1" indent="-284400">
              <a:buSzTx/>
              <a:buFont typeface="Symbol" panose="05050102010706020507" pitchFamily="18" charset="2"/>
              <a:buChar char="-"/>
              <a:defRPr sz="1800"/>
            </a:pPr>
            <a:r>
              <a:rPr lang="de-DE" dirty="0">
                <a:solidFill>
                  <a:srgbClr val="1E1C11"/>
                </a:solidFill>
              </a:rPr>
              <a:t>Dreidimensionale (horizontale und/oder vertikale) Augmentation von Kieferkämmen</a:t>
            </a:r>
            <a:endParaRPr dirty="0">
              <a:solidFill>
                <a:srgbClr val="1E1C1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628650" y="101170"/>
            <a:ext cx="8077518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defRPr sz="1800"/>
            </a:pPr>
            <a:r>
              <a:rPr lang="de-DE" dirty="0">
                <a:solidFill>
                  <a:schemeClr val="tx2"/>
                </a:solidFill>
              </a:rPr>
              <a:t>GRUNDLAGEN</a:t>
            </a:r>
            <a:br>
              <a:rPr lang="de-DE" b="1" dirty="0">
                <a:solidFill>
                  <a:schemeClr val="tx2"/>
                </a:solidFill>
              </a:rPr>
            </a:br>
            <a:r>
              <a:rPr lang="de-DE" sz="3200" dirty="0">
                <a:solidFill>
                  <a:srgbClr val="1E1C11"/>
                </a:solidFill>
              </a:rPr>
              <a:t>Herstellungsprozess von </a:t>
            </a:r>
            <a:r>
              <a:rPr lang="de-DE" sz="3200" dirty="0" err="1">
                <a:solidFill>
                  <a:srgbClr val="1E1C11"/>
                </a:solidFill>
              </a:rPr>
              <a:t>maxgraft</a:t>
            </a:r>
            <a:r>
              <a:rPr lang="de-DE" sz="3200" baseline="30000" dirty="0">
                <a:solidFill>
                  <a:srgbClr val="1E1C11"/>
                </a:solidFill>
              </a:rPr>
              <a:t>® </a:t>
            </a:r>
            <a:r>
              <a:rPr lang="en-US" sz="1800" dirty="0"/>
              <a:t>–</a:t>
            </a:r>
            <a:br>
              <a:rPr lang="de-DE" sz="3200" baseline="30000" dirty="0">
                <a:solidFill>
                  <a:srgbClr val="1E1C11"/>
                </a:solidFill>
              </a:rPr>
            </a:br>
            <a:r>
              <a:rPr lang="de-DE" sz="2400" dirty="0">
                <a:solidFill>
                  <a:srgbClr val="1E1C11"/>
                </a:solidFill>
              </a:rPr>
              <a:t>Der </a:t>
            </a:r>
            <a:r>
              <a:rPr lang="de-DE" sz="2400" dirty="0" err="1">
                <a:solidFill>
                  <a:srgbClr val="1E1C11"/>
                </a:solidFill>
              </a:rPr>
              <a:t>Allotec</a:t>
            </a:r>
            <a:r>
              <a:rPr lang="de-DE" sz="2400" baseline="30000" dirty="0">
                <a:solidFill>
                  <a:srgbClr val="1E1C11"/>
                </a:solidFill>
              </a:rPr>
              <a:t>®</a:t>
            </a:r>
            <a:r>
              <a:rPr lang="de-DE" sz="2400" dirty="0">
                <a:solidFill>
                  <a:srgbClr val="1E1C11"/>
                </a:solidFill>
              </a:rPr>
              <a:t>-Prozess </a:t>
            </a:r>
            <a:endParaRPr sz="4000" dirty="0">
              <a:solidFill>
                <a:srgbClr val="1E1C11"/>
              </a:solidFill>
            </a:endParaRPr>
          </a:p>
        </p:txBody>
      </p:sp>
      <p:sp>
        <p:nvSpPr>
          <p:cNvPr id="32" name="Rounded Rectangle 2"/>
          <p:cNvSpPr/>
          <p:nvPr/>
        </p:nvSpPr>
        <p:spPr>
          <a:xfrm>
            <a:off x="628650" y="1988360"/>
            <a:ext cx="2408326" cy="16921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Entnahme</a:t>
            </a: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von 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Hüftköpfen</a:t>
            </a: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Patienten</a:t>
            </a: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einer</a:t>
            </a: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Hüft</a:t>
            </a: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-OP) 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oder</a:t>
            </a: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Femur-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Diaphyse</a:t>
            </a: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Organspender</a:t>
            </a: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33" name="Rounded Rectangle 4"/>
          <p:cNvSpPr/>
          <p:nvPr/>
        </p:nvSpPr>
        <p:spPr>
          <a:xfrm>
            <a:off x="3625667" y="1988360"/>
            <a:ext cx="2259831" cy="16921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6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8000" algn="l"/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Nass-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chemische</a:t>
            </a: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Behandlung</a:t>
            </a: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von 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Granula</a:t>
            </a:r>
            <a:r>
              <a:rPr lang="en-US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und 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Blöcken</a:t>
            </a:r>
            <a:endParaRPr lang="en-US" sz="16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de-DE" sz="20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20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Rounded Rectangle 6"/>
          <p:cNvSpPr/>
          <p:nvPr/>
        </p:nvSpPr>
        <p:spPr>
          <a:xfrm>
            <a:off x="6447692" y="1976452"/>
            <a:ext cx="2155482" cy="170400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l"/>
            <a:r>
              <a:rPr lang="de-DE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Lyophilisierung</a:t>
            </a:r>
            <a:r>
              <a:rPr lang="de-DE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&amp; </a:t>
            </a:r>
          </a:p>
          <a:p>
            <a:pPr marL="180000" algn="l"/>
            <a:r>
              <a:rPr lang="el-GR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γ</a:t>
            </a:r>
            <a:r>
              <a:rPr lang="de-DE" sz="16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16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Sterilisation</a:t>
            </a:r>
            <a:endParaRPr lang="en-US" sz="16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Rounded Rectangle 13"/>
          <p:cNvSpPr/>
          <p:nvPr/>
        </p:nvSpPr>
        <p:spPr>
          <a:xfrm>
            <a:off x="3601549" y="3718008"/>
            <a:ext cx="2520279" cy="1431604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400" lvl="0" indent="-284400"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Ultraschallbad</a:t>
            </a:r>
          </a:p>
          <a:p>
            <a:pPr marL="284400" lvl="0" indent="-284400"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Chemische Behandlung</a:t>
            </a:r>
          </a:p>
          <a:p>
            <a:pPr marL="284400" lvl="0" indent="-284400"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Oxidative Behandlung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lvl="0" indent="-284400">
              <a:buFont typeface="Symbol" panose="05050102010706020507" pitchFamily="18" charset="2"/>
              <a:buChar char="-"/>
            </a:pP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lvl="0" indent="-284400">
              <a:buFont typeface="Symbol" panose="05050102010706020507" pitchFamily="18" charset="2"/>
              <a:buChar char="-"/>
            </a:pP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lvl="0" indent="-284400">
              <a:buFont typeface="Symbol" panose="05050102010706020507" pitchFamily="18" charset="2"/>
              <a:buChar char="-"/>
            </a:pP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Rounded Rectangle 15"/>
          <p:cNvSpPr/>
          <p:nvPr/>
        </p:nvSpPr>
        <p:spPr>
          <a:xfrm>
            <a:off x="6447692" y="3766425"/>
            <a:ext cx="2188808" cy="1298457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400" lvl="0" indent="-284400">
              <a:buFont typeface="Symbol" panose="05050102010706020507" pitchFamily="18" charset="2"/>
              <a:buChar char="-"/>
            </a:pP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lvl="0" indent="-284400">
              <a:buFont typeface="Symbol" panose="05050102010706020507" pitchFamily="18" charset="2"/>
              <a:buChar char="-"/>
            </a:pP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lvl="0" indent="-284400">
              <a:buFont typeface="Symbol" panose="05050102010706020507" pitchFamily="18" charset="2"/>
              <a:buChar char="-"/>
            </a:pP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lvl="0" indent="-284400">
              <a:buFont typeface="Symbol" panose="05050102010706020507" pitchFamily="18" charset="2"/>
              <a:buChar char="-"/>
            </a:pPr>
            <a:r>
              <a:rPr lang="en-US" sz="1200" dirty="0">
                <a:solidFill>
                  <a:srgbClr val="505150">
                    <a:lumMod val="60000"/>
                    <a:lumOff val="4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Jahre </a:t>
            </a:r>
            <a:r>
              <a:rPr lang="en-US" sz="1200" dirty="0" err="1">
                <a:solidFill>
                  <a:srgbClr val="505150">
                    <a:lumMod val="60000"/>
                    <a:lumOff val="4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Haltbarkeit</a:t>
            </a:r>
            <a:r>
              <a:rPr lang="en-US" sz="1200" dirty="0">
                <a:solidFill>
                  <a:srgbClr val="505150">
                    <a:lumMod val="60000"/>
                    <a:lumOff val="4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solidFill>
                  <a:srgbClr val="505150">
                    <a:lumMod val="60000"/>
                    <a:lumOff val="4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bei</a:t>
            </a:r>
            <a:r>
              <a:rPr lang="en-US" sz="1200" dirty="0">
                <a:solidFill>
                  <a:srgbClr val="505150">
                    <a:lumMod val="60000"/>
                    <a:lumOff val="4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solidFill>
                  <a:srgbClr val="505150">
                    <a:lumMod val="60000"/>
                    <a:lumOff val="4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Raumtemperatur</a:t>
            </a: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lvl="0" indent="-284400">
              <a:buFont typeface="Symbol" panose="05050102010706020507" pitchFamily="18" charset="2"/>
              <a:buChar char="-"/>
            </a:pP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lvl="0" indent="-284400">
              <a:buFont typeface="Symbol" panose="05050102010706020507" pitchFamily="18" charset="2"/>
              <a:buChar char="-"/>
            </a:pP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lvl="0" indent="-284400">
              <a:buFont typeface="Symbol" panose="05050102010706020507" pitchFamily="18" charset="2"/>
              <a:buChar char="-"/>
            </a:pP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lvl="0" indent="-284400">
              <a:buFont typeface="Symbol" panose="05050102010706020507" pitchFamily="18" charset="2"/>
              <a:buChar char="-"/>
            </a:pP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lvl="0" indent="-284400">
              <a:buFont typeface="Symbol" panose="05050102010706020507" pitchFamily="18" charset="2"/>
              <a:buChar char="-"/>
            </a:pP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lvl="0" indent="-284400">
              <a:buFont typeface="Symbol" panose="05050102010706020507" pitchFamily="18" charset="2"/>
              <a:buChar char="-"/>
            </a:pP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lvl="0" indent="-284400">
              <a:buFont typeface="Symbol" panose="05050102010706020507" pitchFamily="18" charset="2"/>
              <a:buChar char="-"/>
            </a:pP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Right Arrow 3"/>
          <p:cNvSpPr/>
          <p:nvPr/>
        </p:nvSpPr>
        <p:spPr>
          <a:xfrm>
            <a:off x="3063258" y="2578928"/>
            <a:ext cx="536127" cy="359379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"/>
          <p:cNvSpPr/>
          <p:nvPr/>
        </p:nvSpPr>
        <p:spPr>
          <a:xfrm>
            <a:off x="5896830" y="2587762"/>
            <a:ext cx="536127" cy="359379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628650" y="5059670"/>
            <a:ext cx="796671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Produktion in </a:t>
            </a:r>
            <a:r>
              <a:rPr lang="de-D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der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 </a:t>
            </a: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Cells</a:t>
            </a:r>
            <a:r>
              <a:rPr kumimoji="0" lang="de-DE" sz="1800" b="0" i="0" u="none" strike="noStrike" cap="none" spc="0" normalizeH="0" baseline="30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+</a:t>
            </a:r>
            <a:r>
              <a:rPr kumimoji="0" lang="de-DE" sz="18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Tissue</a:t>
            </a:r>
            <a:r>
              <a:rPr kumimoji="0" lang="de-DE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 Bank Austria (C</a:t>
            </a:r>
            <a:r>
              <a:rPr kumimoji="0" lang="de-DE" sz="18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+</a:t>
            </a:r>
            <a:r>
              <a:rPr kumimoji="0" lang="de-DE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TBA gGmbH) in Krems, AT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  <a:p>
            <a:pPr marL="465138" indent="-285750" algn="l" rtl="0" latinLnBrk="1" hangingPunct="0">
              <a:buFontTx/>
              <a:buChar char="-"/>
              <a:tabLst>
                <a:tab pos="265113" algn="l"/>
              </a:tabLst>
            </a:pPr>
            <a:r>
              <a:rPr lang="de-D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ertifiziert u</a:t>
            </a:r>
            <a:r>
              <a:rPr kumimoji="0" lang="de-DE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nd </a:t>
            </a:r>
            <a:r>
              <a:rPr lang="de-D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überwacht durch das Österreichische Bundesamt für       Sicherheit in Gesundheitswesen, </a:t>
            </a:r>
            <a:r>
              <a:rPr kumimoji="0" lang="de-DE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GMP Reinraum A in B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  <p:sp>
        <p:nvSpPr>
          <p:cNvPr id="12" name="Rounded Rectangle 13"/>
          <p:cNvSpPr/>
          <p:nvPr/>
        </p:nvSpPr>
        <p:spPr>
          <a:xfrm>
            <a:off x="628650" y="3718007"/>
            <a:ext cx="2795163" cy="1431604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400" lvl="0" indent="-284400">
              <a:buFont typeface="Symbol" panose="05050102010706020507" pitchFamily="18" charset="2"/>
              <a:buChar char="-"/>
            </a:pPr>
            <a:endParaRPr lang="de-DE" sz="1200" dirty="0">
              <a:solidFill>
                <a:schemeClr val="bg1">
                  <a:lumMod val="6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lvl="0" indent="-284400"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Schriftliche Zustimmung</a:t>
            </a:r>
          </a:p>
          <a:p>
            <a:pPr marL="284400" indent="-284400"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Spender-Screening (Risikoanalyse)</a:t>
            </a:r>
          </a:p>
          <a:p>
            <a:pPr marL="284400" lvl="0" indent="-284400"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Serologische Tests (Ab-Screening und NAT-Tests)</a:t>
            </a:r>
          </a:p>
          <a:p>
            <a:pPr marL="284400" lvl="0" indent="-284400">
              <a:buFont typeface="Symbol" panose="05050102010706020507" pitchFamily="18" charset="2"/>
              <a:buChar char="-"/>
            </a:pP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lvl="0" indent="-284400">
              <a:buFont typeface="Symbol" panose="05050102010706020507" pitchFamily="18" charset="2"/>
              <a:buChar char="-"/>
            </a:pP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4400" lvl="0" indent="-284400">
              <a:buFont typeface="Symbol" panose="05050102010706020507" pitchFamily="18" charset="2"/>
              <a:buChar char="-"/>
            </a:pPr>
            <a:endParaRPr lang="en-US" sz="1200" dirty="0">
              <a:solidFill>
                <a:srgbClr val="505150">
                  <a:lumMod val="60000"/>
                  <a:lumOff val="4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F81BD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F81BD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aumannGroup20161223">
  <a:themeElements>
    <a:clrScheme name="STMN template">
      <a:dk1>
        <a:srgbClr val="FFFFFF"/>
      </a:dk1>
      <a:lt1>
        <a:srgbClr val="36383A"/>
      </a:lt1>
      <a:dk2>
        <a:srgbClr val="FFFFFF"/>
      </a:dk2>
      <a:lt2>
        <a:srgbClr val="36393A"/>
      </a:lt2>
      <a:accent1>
        <a:srgbClr val="C8DC8E"/>
      </a:accent1>
      <a:accent2>
        <a:srgbClr val="ABCB55"/>
      </a:accent2>
      <a:accent3>
        <a:srgbClr val="8EB91C"/>
      </a:accent3>
      <a:accent4>
        <a:srgbClr val="CDCECE"/>
      </a:accent4>
      <a:accent5>
        <a:srgbClr val="9B9C9D"/>
      </a:accent5>
      <a:accent6>
        <a:srgbClr val="36393A"/>
      </a:accent6>
      <a:hlink>
        <a:srgbClr val="1D7439"/>
      </a:hlink>
      <a:folHlink>
        <a:srgbClr val="36393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 algn="l">
          <a:defRPr sz="16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MN_PPT-template_4-3.potx" id="{2DE9911D-9F33-194B-940A-9DC8317FE173}" vid="{401BD89E-6A62-E24E-9F3B-B2AAB65C5D3C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F81BD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F81BD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3102</Words>
  <Application>Microsoft Office PowerPoint</Application>
  <PresentationFormat>Bildschirmpräsentation (4:3)</PresentationFormat>
  <Paragraphs>601</Paragraphs>
  <Slides>79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79</vt:i4>
      </vt:variant>
    </vt:vector>
  </HeadingPairs>
  <TitlesOfParts>
    <vt:vector size="91" baseType="lpstr">
      <vt:lpstr>Akkurat-Light</vt:lpstr>
      <vt:lpstr>Arial</vt:lpstr>
      <vt:lpstr>Arial Unicode MS</vt:lpstr>
      <vt:lpstr>Calibri</vt:lpstr>
      <vt:lpstr>Calibri Light</vt:lpstr>
      <vt:lpstr>Helvetica</vt:lpstr>
      <vt:lpstr>Helvetica Neue</vt:lpstr>
      <vt:lpstr>HelveticaNeueLTPro-Lt</vt:lpstr>
      <vt:lpstr>Symbol</vt:lpstr>
      <vt:lpstr>Wingdings</vt:lpstr>
      <vt:lpstr>Default</vt:lpstr>
      <vt:lpstr>StraumannGroup20161223</vt:lpstr>
      <vt:lpstr>Straumann® Biomaterialien</vt:lpstr>
      <vt:lpstr>PowerPoint-Präsentation</vt:lpstr>
      <vt:lpstr>Gliederung</vt:lpstr>
      <vt:lpstr>PowerPoint-Präsentation</vt:lpstr>
      <vt:lpstr>GRUNDLAGEN maxgraft® – prozessiertes humanes Allograft</vt:lpstr>
      <vt:lpstr>GRUNDLAGEN maxgraft® – Herkunft</vt:lpstr>
      <vt:lpstr>GRUNDLAGEN maxgraft® – Rechtslage</vt:lpstr>
      <vt:lpstr>GRUNDLAGEN maxgraft® – klinische Indikationen</vt:lpstr>
      <vt:lpstr>GRUNDLAGEN Herstellungsprozess von maxgraft® – Der Allotec®-Prozess </vt:lpstr>
      <vt:lpstr>       maxgraft® Allotec® Herstellungsprozess</vt:lpstr>
      <vt:lpstr>2. maxgraft®   Eigenschaften von Allografts und deren Unterscheidung zu Alloplasts und Xenografts</vt:lpstr>
      <vt:lpstr>maxgraft®  Übersicht Knochenersatzmaterialien</vt:lpstr>
      <vt:lpstr>maxgraft® Eigenschaften von Allografts und deren Unterscheidung zu Synthetik und Xenografts</vt:lpstr>
      <vt:lpstr>maxgraft® Allograft Zusammensetzung</vt:lpstr>
      <vt:lpstr>maxgraft® Allograft Zusammensetzung</vt:lpstr>
      <vt:lpstr>maxgraft® Vorteile von Allografts</vt:lpstr>
      <vt:lpstr>maxgraft® Nachteile von Autografts</vt:lpstr>
      <vt:lpstr>maxgraft® Remodelingpotential</vt:lpstr>
      <vt:lpstr>PowerPoint-Präsentation</vt:lpstr>
      <vt:lpstr>SiCHERHEITSASPEKTE Serologische Testung</vt:lpstr>
      <vt:lpstr>SiCHERHEITSASPEKTE Allotec®-Prozess</vt:lpstr>
      <vt:lpstr>SiCHERHEITSASPEKTE Zusammenfassung zur Sicherheit</vt:lpstr>
      <vt:lpstr>SiCHERHEITSASPEKTE Zusammenfassung zur Sicherheit</vt:lpstr>
      <vt:lpstr>SiCHERHEITSASPEKTE Characterization of circulating DNA in plasma of patients  after allogeneic bone grafting Solakoglu et al. Clin Oral Invest (2019). https://doi.org/10.1007/s00784-019-02867-3</vt:lpstr>
      <vt:lpstr>PowerPoint-Präsentation</vt:lpstr>
      <vt:lpstr>maxgraft® produKtlinIe Portfolio – maxgraft® Granula</vt:lpstr>
      <vt:lpstr>maxgraft® produKtlinIe Portfolio – maxgraft® Blöcke</vt:lpstr>
      <vt:lpstr>maxgraft® produKtlinIe Portfolio – maxgraft® bonebuilder</vt:lpstr>
      <vt:lpstr>maxgraft® produKtlinIe Portfolio – maxgraft® bonering</vt:lpstr>
      <vt:lpstr>  maxgraft® produKtlinIe Video auf Anfrage    maxgraft® bonering Knochenringtechnik</vt:lpstr>
      <vt:lpstr>maxgraft® produKtlinIe Portfolio – maxgraft® cortico</vt:lpstr>
      <vt:lpstr>  maxgraft® produKtlinIe Video auf Anfrage   maxgraft® cortico Schalentechnik</vt:lpstr>
      <vt:lpstr>PowerPoint-Präsentation</vt:lpstr>
      <vt:lpstr>PowerPoint-Präsentation</vt:lpstr>
      <vt:lpstr>WISSENSCHAFTLICHE UND KLINISCHE EVIDENZ VON maxgraft®  Hydrophilicity, Viscoelasticity, and Physicochemical Properties Variations in Dental Bone Grafting Substitutes Trajkovski et al. (2018) Materials; 11(2):215. </vt:lpstr>
      <vt:lpstr>WISSENSCHAFTLICHE UND KLINISCHE EVIDENZ VON maxgraft®  Combination of an allogenic and a xenogenic bone substitute material with injectable platelet-rich fibrin – A comparative in vitro study Kämmerer et al. (2020) Journal of Biomaterials Applications  (doi: 10.1177/0885328220914407)</vt:lpstr>
      <vt:lpstr>WISSENSCHAFTLICHE UND KLINISCHE EVIDENZ VON maxgraft® Three-dimensional scanning electron microscopy of maxillofacial biomaterials Pabst et al. (2017) Br. J. Oral Maxillofac. Surg; 55(7):736–739. </vt:lpstr>
      <vt:lpstr>WISSENSCHAFTLICHE UND KLINISCHE EVIDENZ VON maxgraft®  REM Bilder</vt:lpstr>
      <vt:lpstr>  WISSENSCHAFTLICHE UND KLINISCHE EVIDENZ VON maxgraft®  Bilder auf Anfrage    maxgraft®  Biopsien zeigen Remodeling</vt:lpstr>
      <vt:lpstr>PowerPoint-Präsentation</vt:lpstr>
      <vt:lpstr>PowerPoint-Präsentation</vt:lpstr>
      <vt:lpstr>WISSENSCHAFTLICHE UND KLINISCHE EVIDENZ VON maxgraft®  Comparison of autogenous and allograft bone rings in surgically created vertical defects around implants in a sheep model Benlidayi et al. (2018) Clin. Oral Implants Res.; 29(11):1155–1162. </vt:lpstr>
      <vt:lpstr>WISSENSCHAFTLICHE UND KLINISCHE EVIDENZ VON maxgraft®  Histological and immunohistochemical comparison of two different allogeneic bone grafting materials for alveolar ridge reconstruction: A prospective randomized trial in humans Solakoglu et al. (2019) Clin. Implant Dent. Relat. Res.(doi: 10.1111/cid.12824)</vt:lpstr>
      <vt:lpstr>WISSENSCHAFTLICHE UND KLINISCHE EVIDENZ VON maxgraft®  Influence of Different Rehydration Protocols on Biomechanical Properties of Allogeneic Cortical Bone Plates: A Combined in-vitro/in-vivo Study Pabst et al. (2020) Journal of Investigative Surgery, (doi: 10.1080/08941939.2020.1767735)</vt:lpstr>
      <vt:lpstr>PowerPoint-Präsentation</vt:lpstr>
      <vt:lpstr>PowerPoint-Präsentation</vt:lpstr>
      <vt:lpstr>PowerPoint-Präsentation</vt:lpstr>
      <vt:lpstr>WISSENSCHAFTLICHE UND KLINISCHE EVIDENZ VON maxgraft®  Bone Augmentation and Simultaneous Implant Placement with Allogenic Bone Rings and Analysis of Its Purification Success Giesenhagen et al. (2019) Materials; 12(8):1291.</vt:lpstr>
      <vt:lpstr>PowerPoint-Präsentation</vt:lpstr>
      <vt:lpstr>WISSENSCHAFTLICHE UND KLINISCHE EVIDENZ VON maxgraft®  Single-surgery implant placement using maxillary sinus augmentation and allograft bone rings Yüksel et al. (2014) Implant Dent.Today:7–9.</vt:lpstr>
      <vt:lpstr>PowerPoint-Präsentation</vt:lpstr>
      <vt:lpstr>PowerPoint-Präsentation</vt:lpstr>
      <vt:lpstr>PowerPoint-Präsentation</vt:lpstr>
      <vt:lpstr>PowerPoint-Präsentation</vt:lpstr>
      <vt:lpstr>WISSENSCHAFTLICHE UND KLINISCHE EVIDENZ VON maxgraft®  Treatment of Severely Resorbed Maxilla Due to Peri-Implantitis by Guided Bone Regeneration Using a Customized Allogenic Bone Block: A Case Report Blume et al. (2017) Materials; 10(10):1213.</vt:lpstr>
      <vt:lpstr>WISSENSCHAFTLICHE UND KLINISCHE EVIDENZ VON maxgraft®  Customized allogeneic bone grafts for maxillary horizontal augmentation: A 5-year follow-up radiographic and histologic evaluation Kloss et al. (2020) Clin Case Rep. 2020;00:1–8. https://doi.org/10.1002/ccr3.2777</vt:lpstr>
      <vt:lpstr>WISSENSCHAFTLICHE UND KLINISCHE EVIDENZ VON maxgraft®  Comparison of allogeneic and autogenous bone grafts for augmentation of alveolar ridge defects – a 12-month restrospective radiographic evaluations Kloss et al. (2018) Clin. Oral Implants Res.; 29(11):1163–1175.</vt:lpstr>
      <vt:lpstr>WISSENSCHAFTLICHE UND KLINISCHE EVIDENZ VON maxgraft®  Posterior atrophic mandible rehabilitation with onlay allograft created with CAD-CAM procedure: a case report Jacotti et al. (2014) Implant. Dent.; 23(1):22.</vt:lpstr>
      <vt:lpstr>WISSENSCHAFTLICHE UND KLINISCHE EVIDENZ VON maxgraft®  Bone augmentation and simultaneous soft tissue thickening with collagen tissue matrix derivative membrane in an aesthetic area: A case report Puišys et al. (2017) Stomatologija; 19(2):64.</vt:lpstr>
      <vt:lpstr>WISSENSCHAFTLICHE UND KLINISCHE EVIDENZ VON maxgraft®  Dreidimensionale allogene Knochenaugmentation in Schalentechnik Würdinger Starget 02.03.2018. (https://www.straumann.com/de/de/discover/news/ueber/archiv/news.html?path=/content/straumann/de/de/shared/news/bone-substitutes/dreidimensionale-allogene-knochenaugmentation-in-schalentechnik)</vt:lpstr>
      <vt:lpstr>WISSENSCHAFTLICHE UND KLINISCHE EVIDENZ VON maxgraft®  Bilateral maxillary augmentation using CAD/CAM manufactured allogenic bone blocks for restoration of congenitally missing teeth:  A case report Blume et al. (2019) J. Esteth. Reg. Dent. (DOI: 10.1111/jerd.12454).</vt:lpstr>
      <vt:lpstr>WISSENSCHAFTLICHE UND KLINISCHE EVIDENZ VON maxgraft®  Combination of Autologous Platelet-Rich Fibrin and Bone Graft :  An Invaluable Option for Reconstruction of Segmental Mandibular Defects David et al. (2013) Philipp. J. Otolaryng-Head &amp; Neck Surg.; 28(1):38–42.</vt:lpstr>
      <vt:lpstr>PowerPoint-Präsentation</vt:lpstr>
      <vt:lpstr>WISSENSCHAFTLICHE UND KLINISCHE EVIDENZ VON maxgraft®  Custom-milled individual allogenic bone grafts for alveolar cleft osteoplasty–A technical note Otto et al. (2017) J. Craniomaxillofac. Surg.; 45(12):1955.</vt:lpstr>
      <vt:lpstr>WISSENSCHAFTLICHE UND KLINISCHE EVIDENZ VON maxgraft®  Reconstruction of a Unilateral Alveolar Cleft Using a Customized Allogenic Bone Block and Subsequent Dental Implant Placement in an Adult Patient Blume et al. (2019) J. Oral. Maxilofac. Surg.(doi: 10.1016/j.joms.2019.05.021).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Bilder auf Anfrage   maxgraft®  REM Bilder</vt:lpstr>
      <vt:lpstr>Danke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Sascha Böhm</dc:creator>
  <cp:lastModifiedBy>Dominic Birth</cp:lastModifiedBy>
  <cp:revision>450</cp:revision>
  <dcterms:modified xsi:type="dcterms:W3CDTF">2020-07-09T12:06:15Z</dcterms:modified>
</cp:coreProperties>
</file>